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g" ContentType="image/jpeg"/>
  <Default Extension="emf" ContentType="image/x-em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7" r:id="rId3"/>
    <p:sldId id="257" r:id="rId4"/>
    <p:sldId id="258" r:id="rId5"/>
    <p:sldId id="262" r:id="rId6"/>
    <p:sldId id="263" r:id="rId7"/>
    <p:sldId id="261" r:id="rId8"/>
    <p:sldId id="264" r:id="rId9"/>
    <p:sldId id="265" r:id="rId10"/>
    <p:sldId id="270" r:id="rId11"/>
    <p:sldId id="269" r:id="rId12"/>
    <p:sldId id="272" r:id="rId13"/>
    <p:sldId id="268" r:id="rId14"/>
    <p:sldId id="275" r:id="rId15"/>
    <p:sldId id="276" r:id="rId16"/>
    <p:sldId id="277" r:id="rId17"/>
    <p:sldId id="274" r:id="rId18"/>
    <p:sldId id="273" r:id="rId19"/>
    <p:sldId id="279" r:id="rId20"/>
    <p:sldId id="271" r:id="rId21"/>
    <p:sldId id="280" r:id="rId22"/>
    <p:sldId id="281" r:id="rId23"/>
    <p:sldId id="282" r:id="rId24"/>
    <p:sldId id="283" r:id="rId25"/>
    <p:sldId id="278" r:id="rId26"/>
    <p:sldId id="286" r:id="rId27"/>
    <p:sldId id="287" r:id="rId28"/>
    <p:sldId id="289" r:id="rId29"/>
    <p:sldId id="306" r:id="rId30"/>
    <p:sldId id="307" r:id="rId31"/>
    <p:sldId id="292" r:id="rId32"/>
    <p:sldId id="296" r:id="rId33"/>
    <p:sldId id="305" r:id="rId34"/>
    <p:sldId id="293" r:id="rId35"/>
    <p:sldId id="294" r:id="rId36"/>
    <p:sldId id="295" r:id="rId37"/>
    <p:sldId id="297" r:id="rId38"/>
    <p:sldId id="299" r:id="rId39"/>
    <p:sldId id="301" r:id="rId40"/>
    <p:sldId id="300" r:id="rId41"/>
    <p:sldId id="298" r:id="rId42"/>
    <p:sldId id="302" r:id="rId43"/>
    <p:sldId id="303" r:id="rId44"/>
    <p:sldId id="304" r:id="rId45"/>
    <p:sldId id="309" r:id="rId46"/>
    <p:sldId id="308" r:id="rId47"/>
    <p:sldId id="310" r:id="rId48"/>
    <p:sldId id="311" r:id="rId49"/>
    <p:sldId id="312" r:id="rId50"/>
    <p:sldId id="313" r:id="rId51"/>
    <p:sldId id="314" r:id="rId52"/>
    <p:sldId id="315" r:id="rId53"/>
    <p:sldId id="316" r:id="rId54"/>
    <p:sldId id="317" r:id="rId55"/>
    <p:sldId id="318" r:id="rId56"/>
    <p:sldId id="319" r:id="rId57"/>
    <p:sldId id="320" r:id="rId58"/>
    <p:sldId id="321" r:id="rId59"/>
    <p:sldId id="322" r:id="rId60"/>
    <p:sldId id="323" r:id="rId61"/>
    <p:sldId id="324" r:id="rId62"/>
    <p:sldId id="326" r:id="rId63"/>
    <p:sldId id="327" r:id="rId64"/>
    <p:sldId id="328" r:id="rId65"/>
    <p:sldId id="329" r:id="rId66"/>
    <p:sldId id="332" r:id="rId67"/>
    <p:sldId id="333" r:id="rId68"/>
    <p:sldId id="334" r:id="rId69"/>
    <p:sldId id="335" r:id="rId70"/>
    <p:sldId id="336" r:id="rId71"/>
    <p:sldId id="325" r:id="rId72"/>
    <p:sldId id="291" r:id="rId73"/>
    <p:sldId id="259" r:id="rId74"/>
    <p:sldId id="266" r:id="rId75"/>
    <p:sldId id="260" r:id="rId76"/>
    <p:sldId id="290" r:id="rId77"/>
    <p:sldId id="284" r:id="rId78"/>
    <p:sldId id="288" r:id="rId79"/>
    <p:sldId id="285" r:id="rId8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7149"/>
  </p:normalViewPr>
  <p:slideViewPr>
    <p:cSldViewPr snapToGrid="0" snapToObjects="1">
      <p:cViewPr>
        <p:scale>
          <a:sx n="130" d="100"/>
          <a:sy n="130" d="100"/>
        </p:scale>
        <p:origin x="312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slide" Target="slides/slide79.xml"/><Relationship Id="rId81" Type="http://schemas.openxmlformats.org/officeDocument/2006/relationships/presProps" Target="presProps.xml"/><Relationship Id="rId82" Type="http://schemas.openxmlformats.org/officeDocument/2006/relationships/viewProps" Target="viewProps.xml"/><Relationship Id="rId83" Type="http://schemas.openxmlformats.org/officeDocument/2006/relationships/theme" Target="theme/theme1.xml"/><Relationship Id="rId84" Type="http://schemas.openxmlformats.org/officeDocument/2006/relationships/tableStyles" Target="tableStyles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A1427-AA55-F740-8C88-CF1F78A95DC8}" type="datetimeFigureOut">
              <a:rPr lang="en-US" smtClean="0"/>
              <a:t>11/15/18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B0520-1CEB-C14D-91E3-0483B3171B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9879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A1427-AA55-F740-8C88-CF1F78A95DC8}" type="datetimeFigureOut">
              <a:rPr lang="en-US" smtClean="0"/>
              <a:t>11/15/18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B0520-1CEB-C14D-91E3-0483B3171B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596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A1427-AA55-F740-8C88-CF1F78A95DC8}" type="datetimeFigureOut">
              <a:rPr lang="en-US" smtClean="0"/>
              <a:t>11/15/18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B0520-1CEB-C14D-91E3-0483B3171B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6240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A1427-AA55-F740-8C88-CF1F78A95DC8}" type="datetimeFigureOut">
              <a:rPr lang="en-US" smtClean="0"/>
              <a:t>11/15/18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B0520-1CEB-C14D-91E3-0483B3171B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1817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A1427-AA55-F740-8C88-CF1F78A95DC8}" type="datetimeFigureOut">
              <a:rPr lang="en-US" smtClean="0"/>
              <a:t>11/15/18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B0520-1CEB-C14D-91E3-0483B3171B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7304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A1427-AA55-F740-8C88-CF1F78A95DC8}" type="datetimeFigureOut">
              <a:rPr lang="en-US" smtClean="0"/>
              <a:t>11/15/18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B0520-1CEB-C14D-91E3-0483B3171B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0369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A1427-AA55-F740-8C88-CF1F78A95DC8}" type="datetimeFigureOut">
              <a:rPr lang="en-US" smtClean="0"/>
              <a:t>11/15/18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B0520-1CEB-C14D-91E3-0483B3171B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3105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A1427-AA55-F740-8C88-CF1F78A95DC8}" type="datetimeFigureOut">
              <a:rPr lang="en-US" smtClean="0"/>
              <a:t>11/15/18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B0520-1CEB-C14D-91E3-0483B3171B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6490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A1427-AA55-F740-8C88-CF1F78A95DC8}" type="datetimeFigureOut">
              <a:rPr lang="en-US" smtClean="0"/>
              <a:t>11/15/18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B0520-1CEB-C14D-91E3-0483B3171B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702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A1427-AA55-F740-8C88-CF1F78A95DC8}" type="datetimeFigureOut">
              <a:rPr lang="en-US" smtClean="0"/>
              <a:t>11/15/18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B0520-1CEB-C14D-91E3-0483B3171B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569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A1427-AA55-F740-8C88-CF1F78A95DC8}" type="datetimeFigureOut">
              <a:rPr lang="en-US" smtClean="0"/>
              <a:t>11/15/18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B0520-1CEB-C14D-91E3-0483B3171B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3705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5A1427-AA55-F740-8C88-CF1F78A95DC8}" type="datetimeFigureOut">
              <a:rPr lang="en-US" smtClean="0"/>
              <a:t>11/15/18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CB0520-1CEB-C14D-91E3-0483B3171B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246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4" Type="http://schemas.openxmlformats.org/officeDocument/2006/relationships/image" Target="../media/image19.emf"/><Relationship Id="rId5" Type="http://schemas.openxmlformats.org/officeDocument/2006/relationships/image" Target="../media/image20.emf"/><Relationship Id="rId6" Type="http://schemas.openxmlformats.org/officeDocument/2006/relationships/image" Target="../media/image21.emf"/><Relationship Id="rId7" Type="http://schemas.openxmlformats.org/officeDocument/2006/relationships/image" Target="../media/image2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emf"/><Relationship Id="rId3" Type="http://schemas.openxmlformats.org/officeDocument/2006/relationships/image" Target="../media/image25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4" Type="http://schemas.openxmlformats.org/officeDocument/2006/relationships/image" Target="../media/image28.emf"/><Relationship Id="rId5" Type="http://schemas.openxmlformats.org/officeDocument/2006/relationships/image" Target="../media/image29.emf"/><Relationship Id="rId6" Type="http://schemas.openxmlformats.org/officeDocument/2006/relationships/image" Target="../media/image3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4" Type="http://schemas.openxmlformats.org/officeDocument/2006/relationships/image" Target="../media/image3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4" Type="http://schemas.openxmlformats.org/officeDocument/2006/relationships/image" Target="../media/image3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emf"/><Relationship Id="rId3" Type="http://schemas.openxmlformats.org/officeDocument/2006/relationships/image" Target="../media/image36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emf"/><Relationship Id="rId3" Type="http://schemas.openxmlformats.org/officeDocument/2006/relationships/image" Target="../media/image38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4" Type="http://schemas.openxmlformats.org/officeDocument/2006/relationships/image" Target="../media/image4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4" Type="http://schemas.openxmlformats.org/officeDocument/2006/relationships/image" Target="../media/image4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5" Type="http://schemas.openxmlformats.org/officeDocument/2006/relationships/image" Target="../media/image45.png"/><Relationship Id="rId6" Type="http://schemas.openxmlformats.org/officeDocument/2006/relationships/image" Target="../media/image46.png"/><Relationship Id="rId7" Type="http://schemas.openxmlformats.org/officeDocument/2006/relationships/image" Target="../media/image47.png"/><Relationship Id="rId8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4" Type="http://schemas.openxmlformats.org/officeDocument/2006/relationships/image" Target="../media/image5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4" Type="http://schemas.openxmlformats.org/officeDocument/2006/relationships/image" Target="../media/image54.emf"/><Relationship Id="rId5" Type="http://schemas.openxmlformats.org/officeDocument/2006/relationships/image" Target="../media/image5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4" Type="http://schemas.openxmlformats.org/officeDocument/2006/relationships/image" Target="../media/image5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emf"/><Relationship Id="rId3" Type="http://schemas.openxmlformats.org/officeDocument/2006/relationships/image" Target="../media/image59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4" Type="http://schemas.openxmlformats.org/officeDocument/2006/relationships/image" Target="../media/image6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4" Type="http://schemas.openxmlformats.org/officeDocument/2006/relationships/image" Target="../media/image6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4" Type="http://schemas.openxmlformats.org/officeDocument/2006/relationships/image" Target="../media/image6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emf"/><Relationship Id="rId4" Type="http://schemas.openxmlformats.org/officeDocument/2006/relationships/image" Target="../media/image71.emf"/><Relationship Id="rId5" Type="http://schemas.openxmlformats.org/officeDocument/2006/relationships/image" Target="../media/image72.emf"/><Relationship Id="rId6" Type="http://schemas.openxmlformats.org/officeDocument/2006/relationships/image" Target="../media/image73.emf"/><Relationship Id="rId7" Type="http://schemas.openxmlformats.org/officeDocument/2006/relationships/image" Target="../media/image74.emf"/><Relationship Id="rId8" Type="http://schemas.openxmlformats.org/officeDocument/2006/relationships/image" Target="../media/image75.emf"/><Relationship Id="rId9" Type="http://schemas.openxmlformats.org/officeDocument/2006/relationships/image" Target="../media/image7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emf"/><Relationship Id="rId4" Type="http://schemas.openxmlformats.org/officeDocument/2006/relationships/image" Target="../media/image79.emf"/><Relationship Id="rId5" Type="http://schemas.openxmlformats.org/officeDocument/2006/relationships/image" Target="../media/image8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7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emf"/><Relationship Id="rId3" Type="http://schemas.openxmlformats.org/officeDocument/2006/relationships/image" Target="../media/image6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emf"/><Relationship Id="rId4" Type="http://schemas.openxmlformats.org/officeDocument/2006/relationships/image" Target="../media/image83.emf"/><Relationship Id="rId5" Type="http://schemas.openxmlformats.org/officeDocument/2006/relationships/image" Target="../media/image8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1.emf"/></Relationships>
</file>

<file path=ppt/slides/_rels/slide3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94.png"/><Relationship Id="rId12" Type="http://schemas.openxmlformats.org/officeDocument/2006/relationships/image" Target="../media/image95.png"/><Relationship Id="rId13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5.png"/><Relationship Id="rId3" Type="http://schemas.openxmlformats.org/officeDocument/2006/relationships/image" Target="../media/image86.png"/><Relationship Id="rId4" Type="http://schemas.openxmlformats.org/officeDocument/2006/relationships/image" Target="../media/image87.png"/><Relationship Id="rId5" Type="http://schemas.openxmlformats.org/officeDocument/2006/relationships/image" Target="../media/image88.png"/><Relationship Id="rId6" Type="http://schemas.openxmlformats.org/officeDocument/2006/relationships/image" Target="../media/image89.png"/><Relationship Id="rId7" Type="http://schemas.openxmlformats.org/officeDocument/2006/relationships/image" Target="../media/image90.png"/><Relationship Id="rId8" Type="http://schemas.openxmlformats.org/officeDocument/2006/relationships/image" Target="../media/image91.png"/><Relationship Id="rId9" Type="http://schemas.openxmlformats.org/officeDocument/2006/relationships/image" Target="../media/image92.png"/><Relationship Id="rId10" Type="http://schemas.openxmlformats.org/officeDocument/2006/relationships/image" Target="../media/image93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7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8.e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9.e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0.emf"/><Relationship Id="rId3" Type="http://schemas.openxmlformats.org/officeDocument/2006/relationships/image" Target="../media/image101.em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2.emf"/><Relationship Id="rId3" Type="http://schemas.openxmlformats.org/officeDocument/2006/relationships/image" Target="../media/image103.e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4.em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5.em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6.emf"/><Relationship Id="rId3" Type="http://schemas.openxmlformats.org/officeDocument/2006/relationships/image" Target="../media/image107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emf"/><Relationship Id="rId3" Type="http://schemas.openxmlformats.org/officeDocument/2006/relationships/image" Target="../media/image8.em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8.emf"/><Relationship Id="rId3" Type="http://schemas.openxmlformats.org/officeDocument/2006/relationships/image" Target="../media/image109.e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0.em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1.em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2.emf"/><Relationship Id="rId3" Type="http://schemas.openxmlformats.org/officeDocument/2006/relationships/image" Target="../media/image113.em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4.emf"/><Relationship Id="rId3" Type="http://schemas.openxmlformats.org/officeDocument/2006/relationships/image" Target="../media/image115.e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emf"/><Relationship Id="rId4" Type="http://schemas.openxmlformats.org/officeDocument/2006/relationships/image" Target="../media/image11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6.e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emf"/><Relationship Id="rId4" Type="http://schemas.openxmlformats.org/officeDocument/2006/relationships/image" Target="../media/image12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9.e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emf"/><Relationship Id="rId4" Type="http://schemas.openxmlformats.org/officeDocument/2006/relationships/image" Target="../media/image12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2.emf"/></Relationships>
</file>

<file path=ppt/slides/_rels/slide4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33.emf"/><Relationship Id="rId12" Type="http://schemas.openxmlformats.org/officeDocument/2006/relationships/image" Target="../media/image134.emf"/><Relationship Id="rId13" Type="http://schemas.openxmlformats.org/officeDocument/2006/relationships/image" Target="../media/image135.emf"/><Relationship Id="rId14" Type="http://schemas.openxmlformats.org/officeDocument/2006/relationships/image" Target="../media/image13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5.emf"/><Relationship Id="rId3" Type="http://schemas.openxmlformats.org/officeDocument/2006/relationships/image" Target="../media/image126.emf"/><Relationship Id="rId4" Type="http://schemas.openxmlformats.org/officeDocument/2006/relationships/image" Target="NULL"/><Relationship Id="rId5" Type="http://schemas.openxmlformats.org/officeDocument/2006/relationships/image" Target="../media/image127.emf"/><Relationship Id="rId6" Type="http://schemas.openxmlformats.org/officeDocument/2006/relationships/image" Target="../media/image128.emf"/><Relationship Id="rId7" Type="http://schemas.openxmlformats.org/officeDocument/2006/relationships/image" Target="../media/image129.emf"/><Relationship Id="rId8" Type="http://schemas.openxmlformats.org/officeDocument/2006/relationships/image" Target="../media/image130.emf"/><Relationship Id="rId9" Type="http://schemas.openxmlformats.org/officeDocument/2006/relationships/image" Target="../media/image131.emf"/><Relationship Id="rId10" Type="http://schemas.openxmlformats.org/officeDocument/2006/relationships/image" Target="../media/image132.emf"/></Relationships>
</file>

<file path=ppt/slides/_rels/slide4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45.emf"/><Relationship Id="rId12" Type="http://schemas.openxmlformats.org/officeDocument/2006/relationships/image" Target="../media/image146.emf"/><Relationship Id="rId13" Type="http://schemas.openxmlformats.org/officeDocument/2006/relationships/image" Target="../media/image147.emf"/><Relationship Id="rId14" Type="http://schemas.openxmlformats.org/officeDocument/2006/relationships/image" Target="../media/image14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7.emf"/><Relationship Id="rId3" Type="http://schemas.openxmlformats.org/officeDocument/2006/relationships/image" Target="../media/image138.emf"/><Relationship Id="rId4" Type="http://schemas.openxmlformats.org/officeDocument/2006/relationships/image" Target="NULL"/><Relationship Id="rId5" Type="http://schemas.openxmlformats.org/officeDocument/2006/relationships/image" Target="../media/image139.emf"/><Relationship Id="rId6" Type="http://schemas.openxmlformats.org/officeDocument/2006/relationships/image" Target="../media/image140.emf"/><Relationship Id="rId7" Type="http://schemas.openxmlformats.org/officeDocument/2006/relationships/image" Target="../media/image141.emf"/><Relationship Id="rId8" Type="http://schemas.openxmlformats.org/officeDocument/2006/relationships/image" Target="../media/image142.emf"/><Relationship Id="rId9" Type="http://schemas.openxmlformats.org/officeDocument/2006/relationships/image" Target="../media/image143.emf"/><Relationship Id="rId10" Type="http://schemas.openxmlformats.org/officeDocument/2006/relationships/image" Target="../media/image144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4" Type="http://schemas.openxmlformats.org/officeDocument/2006/relationships/image" Target="../media/image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em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emf"/><Relationship Id="rId4" Type="http://schemas.openxmlformats.org/officeDocument/2006/relationships/image" Target="../media/image150.emf"/><Relationship Id="rId1" Type="http://schemas.openxmlformats.org/officeDocument/2006/relationships/slideLayout" Target="../slideLayouts/slideLayout2.xml"/><Relationship Id="rId2" Type="http://schemas.openxmlformats.org/officeDocument/2006/relationships/image" Target="NUL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emf"/><Relationship Id="rId4" Type="http://schemas.openxmlformats.org/officeDocument/2006/relationships/image" Target="../media/image127.emf"/><Relationship Id="rId1" Type="http://schemas.openxmlformats.org/officeDocument/2006/relationships/slideLayout" Target="../slideLayouts/slideLayout2.xml"/><Relationship Id="rId2" Type="http://schemas.openxmlformats.org/officeDocument/2006/relationships/image" Target="NUL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emf"/><Relationship Id="rId4" Type="http://schemas.openxmlformats.org/officeDocument/2006/relationships/image" Target="../media/image138.emf"/><Relationship Id="rId1" Type="http://schemas.openxmlformats.org/officeDocument/2006/relationships/slideLayout" Target="../slideLayouts/slideLayout2.xml"/><Relationship Id="rId2" Type="http://schemas.openxmlformats.org/officeDocument/2006/relationships/image" Target="NUL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emf"/><Relationship Id="rId4" Type="http://schemas.openxmlformats.org/officeDocument/2006/relationships/image" Target="../media/image139.emf"/><Relationship Id="rId1" Type="http://schemas.openxmlformats.org/officeDocument/2006/relationships/slideLayout" Target="../slideLayouts/slideLayout2.xml"/><Relationship Id="rId2" Type="http://schemas.openxmlformats.org/officeDocument/2006/relationships/image" Target="NUL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emf"/><Relationship Id="rId4" Type="http://schemas.openxmlformats.org/officeDocument/2006/relationships/image" Target="../media/image151.emf"/><Relationship Id="rId1" Type="http://schemas.openxmlformats.org/officeDocument/2006/relationships/slideLayout" Target="../slideLayouts/slideLayout2.xml"/><Relationship Id="rId2" Type="http://schemas.openxmlformats.org/officeDocument/2006/relationships/image" Target="NUL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emf"/><Relationship Id="rId4" Type="http://schemas.openxmlformats.org/officeDocument/2006/relationships/image" Target="../media/image153.emf"/><Relationship Id="rId1" Type="http://schemas.openxmlformats.org/officeDocument/2006/relationships/slideLayout" Target="../slideLayouts/slideLayout2.xml"/><Relationship Id="rId2" Type="http://schemas.openxmlformats.org/officeDocument/2006/relationships/image" Target="NUL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emf"/><Relationship Id="rId4" Type="http://schemas.openxmlformats.org/officeDocument/2006/relationships/image" Target="../media/image141.emf"/><Relationship Id="rId1" Type="http://schemas.openxmlformats.org/officeDocument/2006/relationships/slideLayout" Target="../slideLayouts/slideLayout2.xml"/><Relationship Id="rId2" Type="http://schemas.openxmlformats.org/officeDocument/2006/relationships/image" Target="NUL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emf"/><Relationship Id="rId4" Type="http://schemas.openxmlformats.org/officeDocument/2006/relationships/image" Target="../media/image143.emf"/><Relationship Id="rId1" Type="http://schemas.openxmlformats.org/officeDocument/2006/relationships/slideLayout" Target="../slideLayouts/slideLayout2.xml"/><Relationship Id="rId2" Type="http://schemas.openxmlformats.org/officeDocument/2006/relationships/image" Target="NUL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emf"/><Relationship Id="rId4" Type="http://schemas.openxmlformats.org/officeDocument/2006/relationships/image" Target="../media/image155.emf"/><Relationship Id="rId5" Type="http://schemas.openxmlformats.org/officeDocument/2006/relationships/image" Target="../media/image156.emf"/><Relationship Id="rId1" Type="http://schemas.openxmlformats.org/officeDocument/2006/relationships/slideLayout" Target="../slideLayouts/slideLayout2.xml"/><Relationship Id="rId2" Type="http://schemas.openxmlformats.org/officeDocument/2006/relationships/image" Target="NUL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emf"/><Relationship Id="rId4" Type="http://schemas.openxmlformats.org/officeDocument/2006/relationships/image" Target="../media/image158.emf"/><Relationship Id="rId5" Type="http://schemas.openxmlformats.org/officeDocument/2006/relationships/image" Target="../media/image159.emf"/><Relationship Id="rId1" Type="http://schemas.openxmlformats.org/officeDocument/2006/relationships/slideLayout" Target="../slideLayouts/slideLayout2.xml"/><Relationship Id="rId2" Type="http://schemas.openxmlformats.org/officeDocument/2006/relationships/image" Target="NUL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4" Type="http://schemas.openxmlformats.org/officeDocument/2006/relationships/image" Target="../media/image12.emf"/><Relationship Id="rId5" Type="http://schemas.openxmlformats.org/officeDocument/2006/relationships/image" Target="../media/image13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emf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emf"/><Relationship Id="rId4" Type="http://schemas.openxmlformats.org/officeDocument/2006/relationships/image" Target="../media/image161.emf"/><Relationship Id="rId1" Type="http://schemas.openxmlformats.org/officeDocument/2006/relationships/slideLayout" Target="../slideLayouts/slideLayout2.xml"/><Relationship Id="rId2" Type="http://schemas.openxmlformats.org/officeDocument/2006/relationships/image" Target="NUL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emf"/><Relationship Id="rId4" Type="http://schemas.openxmlformats.org/officeDocument/2006/relationships/image" Target="../media/image163.emf"/><Relationship Id="rId1" Type="http://schemas.openxmlformats.org/officeDocument/2006/relationships/slideLayout" Target="../slideLayouts/slideLayout2.xml"/><Relationship Id="rId2" Type="http://schemas.openxmlformats.org/officeDocument/2006/relationships/image" Target="NUL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emf"/><Relationship Id="rId4" Type="http://schemas.openxmlformats.org/officeDocument/2006/relationships/image" Target="../media/image165.emf"/><Relationship Id="rId1" Type="http://schemas.openxmlformats.org/officeDocument/2006/relationships/slideLayout" Target="../slideLayouts/slideLayout2.xml"/><Relationship Id="rId2" Type="http://schemas.openxmlformats.org/officeDocument/2006/relationships/image" Target="NUL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emf"/><Relationship Id="rId4" Type="http://schemas.openxmlformats.org/officeDocument/2006/relationships/image" Target="../media/image167.emf"/><Relationship Id="rId1" Type="http://schemas.openxmlformats.org/officeDocument/2006/relationships/slideLayout" Target="../slideLayouts/slideLayout2.xml"/><Relationship Id="rId2" Type="http://schemas.openxmlformats.org/officeDocument/2006/relationships/image" Target="NUL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emf"/><Relationship Id="rId4" Type="http://schemas.openxmlformats.org/officeDocument/2006/relationships/image" Target="../media/image169.emf"/><Relationship Id="rId1" Type="http://schemas.openxmlformats.org/officeDocument/2006/relationships/slideLayout" Target="../slideLayouts/slideLayout2.xml"/><Relationship Id="rId2" Type="http://schemas.openxmlformats.org/officeDocument/2006/relationships/image" Target="NUL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emf"/><Relationship Id="rId4" Type="http://schemas.openxmlformats.org/officeDocument/2006/relationships/image" Target="../media/image171.emf"/><Relationship Id="rId1" Type="http://schemas.openxmlformats.org/officeDocument/2006/relationships/slideLayout" Target="../slideLayouts/slideLayout2.xml"/><Relationship Id="rId2" Type="http://schemas.openxmlformats.org/officeDocument/2006/relationships/image" Target="NUL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emf"/><Relationship Id="rId4" Type="http://schemas.openxmlformats.org/officeDocument/2006/relationships/image" Target="../media/image173.emf"/><Relationship Id="rId5" Type="http://schemas.openxmlformats.org/officeDocument/2006/relationships/image" Target="../media/image174.emf"/><Relationship Id="rId6" Type="http://schemas.openxmlformats.org/officeDocument/2006/relationships/image" Target="../media/image175.emf"/><Relationship Id="rId7" Type="http://schemas.openxmlformats.org/officeDocument/2006/relationships/image" Target="../media/image176.emf"/><Relationship Id="rId1" Type="http://schemas.openxmlformats.org/officeDocument/2006/relationships/slideLayout" Target="../slideLayouts/slideLayout2.xml"/><Relationship Id="rId2" Type="http://schemas.openxmlformats.org/officeDocument/2006/relationships/image" Target="NUL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emf"/><Relationship Id="rId4" Type="http://schemas.openxmlformats.org/officeDocument/2006/relationships/image" Target="../media/image178.emf"/><Relationship Id="rId5" Type="http://schemas.openxmlformats.org/officeDocument/2006/relationships/image" Target="../media/image179.emf"/><Relationship Id="rId6" Type="http://schemas.openxmlformats.org/officeDocument/2006/relationships/image" Target="../media/image180.emf"/><Relationship Id="rId7" Type="http://schemas.openxmlformats.org/officeDocument/2006/relationships/image" Target="../media/image181.emf"/><Relationship Id="rId1" Type="http://schemas.openxmlformats.org/officeDocument/2006/relationships/slideLayout" Target="../slideLayouts/slideLayout2.xml"/><Relationship Id="rId2" Type="http://schemas.openxmlformats.org/officeDocument/2006/relationships/image" Target="NUL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emf"/><Relationship Id="rId4" Type="http://schemas.openxmlformats.org/officeDocument/2006/relationships/image" Target="../media/image183.emf"/><Relationship Id="rId5" Type="http://schemas.openxmlformats.org/officeDocument/2006/relationships/image" Target="../media/image184.emf"/><Relationship Id="rId6" Type="http://schemas.openxmlformats.org/officeDocument/2006/relationships/image" Target="../media/image185.emf"/><Relationship Id="rId7" Type="http://schemas.openxmlformats.org/officeDocument/2006/relationships/image" Target="../media/image186.emf"/><Relationship Id="rId1" Type="http://schemas.openxmlformats.org/officeDocument/2006/relationships/slideLayout" Target="../slideLayouts/slideLayout2.xml"/><Relationship Id="rId2" Type="http://schemas.openxmlformats.org/officeDocument/2006/relationships/image" Target="NUL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emf"/><Relationship Id="rId4" Type="http://schemas.openxmlformats.org/officeDocument/2006/relationships/image" Target="../media/image188.emf"/><Relationship Id="rId5" Type="http://schemas.openxmlformats.org/officeDocument/2006/relationships/image" Target="../media/image189.emf"/><Relationship Id="rId6" Type="http://schemas.openxmlformats.org/officeDocument/2006/relationships/image" Target="../media/image190.emf"/><Relationship Id="rId7" Type="http://schemas.openxmlformats.org/officeDocument/2006/relationships/image" Target="../media/image191.emf"/><Relationship Id="rId1" Type="http://schemas.openxmlformats.org/officeDocument/2006/relationships/slideLayout" Target="../slideLayouts/slideLayout2.xml"/><Relationship Id="rId2" Type="http://schemas.openxmlformats.org/officeDocument/2006/relationships/image" Target="NUL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emf"/><Relationship Id="rId4" Type="http://schemas.openxmlformats.org/officeDocument/2006/relationships/image" Target="../media/image193.emf"/><Relationship Id="rId5" Type="http://schemas.openxmlformats.org/officeDocument/2006/relationships/image" Target="../media/image194.emf"/><Relationship Id="rId6" Type="http://schemas.openxmlformats.org/officeDocument/2006/relationships/image" Target="../media/image195.emf"/><Relationship Id="rId7" Type="http://schemas.openxmlformats.org/officeDocument/2006/relationships/image" Target="../media/image196.emf"/><Relationship Id="rId1" Type="http://schemas.openxmlformats.org/officeDocument/2006/relationships/slideLayout" Target="../slideLayouts/slideLayout2.xml"/><Relationship Id="rId2" Type="http://schemas.openxmlformats.org/officeDocument/2006/relationships/image" Target="NUL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NUL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7.jpg"/><Relationship Id="rId3" Type="http://schemas.openxmlformats.org/officeDocument/2006/relationships/image" Target="../media/image198.jp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29389" y="394636"/>
            <a:ext cx="10021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Sn3O3</a:t>
            </a:r>
            <a:endParaRPr lang="en-US" sz="2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586" y="740972"/>
            <a:ext cx="9952521" cy="5598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8544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TiO</a:t>
            </a:r>
            <a:r>
              <a:rPr lang="en-US" dirty="0" smtClean="0"/>
              <a:t> -2 layer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32" y="1333931"/>
            <a:ext cx="3402097" cy="255341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8500" y="1333930"/>
            <a:ext cx="3402099" cy="255341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3347" y="1333929"/>
            <a:ext cx="3402100" cy="255342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33" y="3929664"/>
            <a:ext cx="3402096" cy="255341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8500" y="3929664"/>
            <a:ext cx="3402099" cy="255341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3347" y="3929665"/>
            <a:ext cx="3402097" cy="2553418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9462750" y="1690688"/>
            <a:ext cx="2512996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The orange curve is the</a:t>
            </a:r>
            <a:br>
              <a:rPr lang="en-US" dirty="0" smtClean="0"/>
            </a:br>
            <a:r>
              <a:rPr lang="en-US" dirty="0" smtClean="0"/>
              <a:t>predicted energy of the</a:t>
            </a:r>
            <a:br>
              <a:rPr lang="en-US" dirty="0" smtClean="0"/>
            </a:br>
            <a:r>
              <a:rPr lang="en-US" dirty="0" smtClean="0"/>
              <a:t>global minimum, while</a:t>
            </a:r>
            <a:br>
              <a:rPr lang="en-US" dirty="0" smtClean="0"/>
            </a:br>
            <a:r>
              <a:rPr lang="en-US" dirty="0" smtClean="0"/>
              <a:t>grey curve is the best </a:t>
            </a:r>
            <a:br>
              <a:rPr lang="en-US" dirty="0" smtClean="0"/>
            </a:br>
            <a:r>
              <a:rPr lang="en-US" dirty="0" smtClean="0"/>
              <a:t>fitness at that iteration.</a:t>
            </a:r>
          </a:p>
          <a:p>
            <a:endParaRPr lang="en-US" dirty="0"/>
          </a:p>
          <a:p>
            <a:r>
              <a:rPr lang="en-US" dirty="0" smtClean="0"/>
              <a:t>The plots of these six</a:t>
            </a:r>
            <a:br>
              <a:rPr lang="en-US" dirty="0" smtClean="0"/>
            </a:br>
            <a:r>
              <a:rPr lang="en-US" dirty="0" smtClean="0"/>
              <a:t>failed searches therefore</a:t>
            </a:r>
            <a:br>
              <a:rPr lang="en-US" dirty="0" smtClean="0"/>
            </a:br>
            <a:r>
              <a:rPr lang="en-US" dirty="0" smtClean="0"/>
              <a:t>show that the problem</a:t>
            </a:r>
            <a:br>
              <a:rPr lang="en-US" dirty="0" smtClean="0"/>
            </a:br>
            <a:r>
              <a:rPr lang="en-US" dirty="0" smtClean="0"/>
              <a:t>is that the proper new</a:t>
            </a:r>
            <a:br>
              <a:rPr lang="en-US" dirty="0" smtClean="0"/>
            </a:br>
            <a:r>
              <a:rPr lang="en-US" dirty="0" smtClean="0"/>
              <a:t>candidates are not </a:t>
            </a:r>
            <a:br>
              <a:rPr lang="en-US" dirty="0" smtClean="0"/>
            </a:br>
            <a:r>
              <a:rPr lang="en-US" dirty="0" smtClean="0"/>
              <a:t>generated by the</a:t>
            </a:r>
          </a:p>
          <a:p>
            <a:r>
              <a:rPr lang="en-US" dirty="0"/>
              <a:t>m</a:t>
            </a:r>
            <a:r>
              <a:rPr lang="en-US" dirty="0" smtClean="0"/>
              <a:t>utations. Since if they</a:t>
            </a:r>
          </a:p>
          <a:p>
            <a:r>
              <a:rPr lang="en-US" dirty="0"/>
              <a:t>w</a:t>
            </a:r>
            <a:r>
              <a:rPr lang="en-US" dirty="0" smtClean="0"/>
              <a:t>ere generated, they</a:t>
            </a:r>
            <a:br>
              <a:rPr lang="en-US" dirty="0" smtClean="0"/>
            </a:br>
            <a:r>
              <a:rPr lang="en-US" dirty="0" smtClean="0"/>
              <a:t>would be picked based</a:t>
            </a:r>
            <a:br>
              <a:rPr lang="en-US" dirty="0" smtClean="0"/>
            </a:br>
            <a:r>
              <a:rPr lang="en-US" dirty="0" smtClean="0"/>
              <a:t>on the energy alone.</a:t>
            </a:r>
          </a:p>
        </p:txBody>
      </p:sp>
    </p:spTree>
    <p:extLst>
      <p:ext uri="{BB962C8B-B14F-4D97-AF65-F5344CB8AC3E}">
        <p14:creationId xmlns:p14="http://schemas.microsoft.com/office/powerpoint/2010/main" val="1382853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TiO</a:t>
            </a:r>
            <a:r>
              <a:rPr lang="en-US" dirty="0" smtClean="0"/>
              <a:t> -2 layer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300" y="1838292"/>
            <a:ext cx="5854700" cy="43942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155135" y="3539959"/>
            <a:ext cx="701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gauss</a:t>
            </a:r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096000" y="2156059"/>
            <a:ext cx="6027740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The variation in the population (controlled by </a:t>
            </a:r>
            <a:r>
              <a:rPr lang="en-US" dirty="0" err="1" smtClean="0"/>
              <a:t>d_pop</a:t>
            </a:r>
            <a:r>
              <a:rPr lang="en-US" dirty="0" smtClean="0"/>
              <a:t>) and</a:t>
            </a:r>
            <a:br>
              <a:rPr lang="en-US" dirty="0" smtClean="0"/>
            </a:br>
            <a:r>
              <a:rPr lang="en-US" dirty="0" smtClean="0"/>
              <a:t>the population size will influence, what new structures</a:t>
            </a:r>
          </a:p>
          <a:p>
            <a:r>
              <a:rPr lang="en-US" dirty="0"/>
              <a:t>a</a:t>
            </a:r>
            <a:r>
              <a:rPr lang="en-US" dirty="0" smtClean="0"/>
              <a:t>re generated.</a:t>
            </a:r>
          </a:p>
          <a:p>
            <a:endParaRPr lang="en-US" dirty="0"/>
          </a:p>
          <a:p>
            <a:r>
              <a:rPr lang="en-US" dirty="0" smtClean="0"/>
              <a:t>A very narrow population will result in the tendency</a:t>
            </a:r>
          </a:p>
          <a:p>
            <a:r>
              <a:rPr lang="en-US" dirty="0"/>
              <a:t>t</a:t>
            </a:r>
            <a:r>
              <a:rPr lang="en-US" dirty="0" smtClean="0"/>
              <a:t>o get stuck in a local </a:t>
            </a:r>
            <a:r>
              <a:rPr lang="en-US" dirty="0" err="1" smtClean="0"/>
              <a:t>munimum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 smtClean="0"/>
              <a:t>Based on the the success curves there might be a benefit of</a:t>
            </a:r>
          </a:p>
          <a:p>
            <a:r>
              <a:rPr lang="en-US" dirty="0" smtClean="0"/>
              <a:t>the </a:t>
            </a:r>
            <a:r>
              <a:rPr lang="en-US" dirty="0" err="1" smtClean="0"/>
              <a:t>d_pop</a:t>
            </a:r>
            <a:r>
              <a:rPr lang="en-US" dirty="0" smtClean="0"/>
              <a:t>=0.5, </a:t>
            </a:r>
            <a:r>
              <a:rPr lang="en-US" dirty="0" err="1" smtClean="0"/>
              <a:t>pop_size</a:t>
            </a:r>
            <a:r>
              <a:rPr lang="en-US" dirty="0" smtClean="0"/>
              <a:t>=10 settings compared to the settings</a:t>
            </a:r>
          </a:p>
          <a:p>
            <a:r>
              <a:rPr lang="en-US" dirty="0" smtClean="0"/>
              <a:t> </a:t>
            </a:r>
            <a:r>
              <a:rPr lang="en-US" dirty="0" err="1" smtClean="0"/>
              <a:t>d_pop</a:t>
            </a:r>
            <a:r>
              <a:rPr lang="en-US" dirty="0" smtClean="0"/>
              <a:t>=0.2, </a:t>
            </a:r>
            <a:r>
              <a:rPr lang="en-US" dirty="0" err="1" smtClean="0"/>
              <a:t>pop_size</a:t>
            </a:r>
            <a:r>
              <a:rPr lang="en-US" dirty="0" smtClean="0"/>
              <a:t>=5 used in previous runs.</a:t>
            </a:r>
          </a:p>
          <a:p>
            <a:r>
              <a:rPr lang="en-US" dirty="0" smtClean="0"/>
              <a:t>- But note that the searches are with 800 </a:t>
            </a:r>
            <a:r>
              <a:rPr lang="en-US" dirty="0" err="1" smtClean="0"/>
              <a:t>sp</a:t>
            </a:r>
            <a:r>
              <a:rPr lang="en-US" dirty="0" smtClean="0"/>
              <a:t>-calculations.</a:t>
            </a:r>
          </a:p>
        </p:txBody>
      </p:sp>
    </p:spTree>
    <p:extLst>
      <p:ext uri="{BB962C8B-B14F-4D97-AF65-F5344CB8AC3E}">
        <p14:creationId xmlns:p14="http://schemas.microsoft.com/office/powerpoint/2010/main" val="10186273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TiO</a:t>
            </a:r>
            <a:r>
              <a:rPr lang="en-US" dirty="0" smtClean="0"/>
              <a:t> -2 layer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300" y="2162754"/>
            <a:ext cx="5854700" cy="43942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155135" y="3539959"/>
            <a:ext cx="701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gauss</a:t>
            </a:r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155135" y="1622760"/>
            <a:ext cx="3228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Cut and splice does not seam </a:t>
            </a:r>
            <a:r>
              <a:rPr lang="en-US" smtClean="0"/>
              <a:t>to </a:t>
            </a:r>
          </a:p>
          <a:p>
            <a:r>
              <a:rPr lang="en-US" dirty="0" smtClean="0"/>
              <a:t>contribute significantly.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2162754"/>
            <a:ext cx="5854700" cy="43942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009835" y="1516423"/>
            <a:ext cx="32752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The new rattle does not seam to </a:t>
            </a:r>
          </a:p>
          <a:p>
            <a:r>
              <a:rPr lang="en-US" dirty="0" smtClean="0"/>
              <a:t>contribute significantly.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89569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Double step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err="1" smtClean="0"/>
              <a:t>mathias</a:t>
            </a:r>
            <a:r>
              <a:rPr lang="en-US" dirty="0" smtClean="0"/>
              <a:t>’ best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46309"/>
            <a:ext cx="3313842" cy="248717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2042" y="1546309"/>
            <a:ext cx="3313842" cy="248717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5884" y="1546309"/>
            <a:ext cx="3313842" cy="248717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033488"/>
            <a:ext cx="3313842" cy="248717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2042" y="4033488"/>
            <a:ext cx="3313842" cy="2487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846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Double step </a:t>
            </a:r>
            <a:r>
              <a:rPr lang="mr-IN" dirty="0" smtClean="0"/>
              <a:t>–</a:t>
            </a:r>
            <a:r>
              <a:rPr lang="en-US" dirty="0" smtClean="0"/>
              <a:t> new best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46309"/>
            <a:ext cx="3313842" cy="2487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050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Double step </a:t>
            </a:r>
            <a:r>
              <a:rPr lang="mr-IN" dirty="0" smtClean="0"/>
              <a:t>–</a:t>
            </a:r>
            <a:r>
              <a:rPr lang="en-US" dirty="0" smtClean="0"/>
              <a:t> kernel width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75" y="1474838"/>
            <a:ext cx="3313841" cy="484730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8416" y="1474838"/>
            <a:ext cx="3313841" cy="484730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2257" y="1474838"/>
            <a:ext cx="3313841" cy="484730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573108" y="1592826"/>
            <a:ext cx="1096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Sigma=30</a:t>
            </a:r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886948" y="1592826"/>
            <a:ext cx="1096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Sigma=10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200789" y="1592826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Sigma=3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1894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Double step </a:t>
            </a:r>
            <a:r>
              <a:rPr lang="mr-IN" dirty="0" smtClean="0"/>
              <a:t>–</a:t>
            </a:r>
            <a:r>
              <a:rPr lang="en-US" dirty="0" smtClean="0"/>
              <a:t> kernel width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75" y="2654901"/>
            <a:ext cx="3313841" cy="248717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8416" y="1474838"/>
            <a:ext cx="3313841" cy="484730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2257" y="1474838"/>
            <a:ext cx="3313841" cy="484730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573108" y="1592826"/>
            <a:ext cx="1096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Sigma=30</a:t>
            </a:r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886948" y="1592826"/>
            <a:ext cx="1096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Sigma=10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200789" y="1592826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Sigma=3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77296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Double step </a:t>
            </a:r>
            <a:r>
              <a:rPr lang="mr-IN" dirty="0" smtClean="0"/>
              <a:t>–</a:t>
            </a:r>
            <a:r>
              <a:rPr lang="en-US" dirty="0" smtClean="0"/>
              <a:t> 2 best as </a:t>
            </a:r>
            <a:r>
              <a:rPr lang="en-US" dirty="0" err="1" smtClean="0"/>
              <a:t>refference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449" y="1733346"/>
            <a:ext cx="5854700" cy="4394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6149" y="1733346"/>
            <a:ext cx="5854700" cy="439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8010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Double step </a:t>
            </a:r>
            <a:r>
              <a:rPr lang="mr-IN" dirty="0" smtClean="0"/>
              <a:t>–</a:t>
            </a:r>
            <a:r>
              <a:rPr lang="en-US" dirty="0" smtClean="0"/>
              <a:t> bias influence 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449" y="1733346"/>
            <a:ext cx="5854700" cy="4394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6149" y="1733346"/>
            <a:ext cx="5854700" cy="43942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379407" y="1733346"/>
            <a:ext cx="2004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Bias = mean(</a:t>
            </a:r>
            <a:r>
              <a:rPr lang="en-US" dirty="0" err="1" smtClean="0"/>
              <a:t>Etrain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7396370" y="1733346"/>
            <a:ext cx="3198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Bias = mean(</a:t>
            </a:r>
            <a:r>
              <a:rPr lang="en-US" dirty="0" err="1" smtClean="0"/>
              <a:t>Etrain</a:t>
            </a:r>
            <a:r>
              <a:rPr lang="en-US" dirty="0" smtClean="0"/>
              <a:t>) + </a:t>
            </a:r>
            <a:r>
              <a:rPr lang="en-US" dirty="0" err="1" smtClean="0"/>
              <a:t>std</a:t>
            </a:r>
            <a:r>
              <a:rPr lang="en-US" dirty="0" smtClean="0"/>
              <a:t>(</a:t>
            </a:r>
            <a:r>
              <a:rPr lang="en-US" dirty="0" err="1" smtClean="0"/>
              <a:t>Etrain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85735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Double step </a:t>
            </a:r>
            <a:r>
              <a:rPr lang="mr-IN" dirty="0" smtClean="0"/>
              <a:t>–</a:t>
            </a:r>
            <a:r>
              <a:rPr lang="en-US" dirty="0" smtClean="0"/>
              <a:t> Changing kernel width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67" y="2182761"/>
            <a:ext cx="4164160" cy="312537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7703" y="2182762"/>
            <a:ext cx="4164159" cy="312537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773" y="2182761"/>
            <a:ext cx="4164160" cy="312537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44161" y="1956619"/>
            <a:ext cx="1096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Sigma=30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545394" y="1956619"/>
            <a:ext cx="1096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Sigma=10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532975" y="1956619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Sigma=3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248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29389" y="394636"/>
            <a:ext cx="10021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Sn3O3</a:t>
            </a:r>
            <a:endParaRPr lang="en-US" sz="2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030" y="1793713"/>
            <a:ext cx="4150562" cy="311517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8360" y="1793713"/>
            <a:ext cx="4150562" cy="311517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8375" y="1793713"/>
            <a:ext cx="4150562" cy="3115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0530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Double step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064" y="1690688"/>
            <a:ext cx="2932198" cy="196358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6707" y="972930"/>
            <a:ext cx="2584423" cy="170746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7361" y="3031209"/>
            <a:ext cx="2623312" cy="182926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8333" y="966688"/>
            <a:ext cx="2722456" cy="183550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7361" y="968685"/>
            <a:ext cx="2527300" cy="168864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5690" y="3032888"/>
            <a:ext cx="2569497" cy="1718746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384950" y="1858297"/>
            <a:ext cx="575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Slab</a:t>
            </a:r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4719483" y="77674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7492180" y="82590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10068232" y="82590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7157884" y="287101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10019071" y="286118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</a:t>
            </a:r>
            <a:endParaRPr lang="en-US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065" y="3891011"/>
            <a:ext cx="3773109" cy="2627202"/>
          </a:xfrm>
          <a:prstGeom prst="rect">
            <a:avLst/>
          </a:prstGeom>
        </p:spPr>
      </p:pic>
      <p:cxnSp>
        <p:nvCxnSpPr>
          <p:cNvPr id="23" name="Straight Arrow Connector 22"/>
          <p:cNvCxnSpPr/>
          <p:nvPr/>
        </p:nvCxnSpPr>
        <p:spPr>
          <a:xfrm flipH="1">
            <a:off x="4326193" y="5850194"/>
            <a:ext cx="393290" cy="29496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4575607" y="5518045"/>
            <a:ext cx="1114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 = -763.7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4591101" y="6166971"/>
            <a:ext cx="1375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Eref</a:t>
            </a:r>
            <a:r>
              <a:rPr lang="en-US" dirty="0" smtClean="0"/>
              <a:t> = -763.3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6116875" y="4913482"/>
            <a:ext cx="607512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These examples show the best structures from 5 runs.</a:t>
            </a:r>
            <a:br>
              <a:rPr lang="en-US" dirty="0" smtClean="0"/>
            </a:br>
            <a:r>
              <a:rPr lang="en-US" dirty="0" smtClean="0"/>
              <a:t>There might be a correlation between the energy and the</a:t>
            </a:r>
            <a:br>
              <a:rPr lang="en-US" dirty="0" smtClean="0"/>
            </a:br>
            <a:r>
              <a:rPr lang="en-US" dirty="0" smtClean="0"/>
              <a:t>change</a:t>
            </a:r>
            <a:r>
              <a:rPr lang="en-US" dirty="0"/>
              <a:t> </a:t>
            </a:r>
            <a:r>
              <a:rPr lang="en-US" dirty="0" smtClean="0"/>
              <a:t>in the position of the movable slab atoms. (these</a:t>
            </a:r>
          </a:p>
          <a:p>
            <a:r>
              <a:rPr lang="en-US" dirty="0"/>
              <a:t>d</a:t>
            </a:r>
            <a:r>
              <a:rPr lang="en-US" dirty="0" smtClean="0"/>
              <a:t>oes not take place in mutations, but only in model-relaxation)</a:t>
            </a:r>
          </a:p>
          <a:p>
            <a:endParaRPr lang="en-US" dirty="0"/>
          </a:p>
          <a:p>
            <a:r>
              <a:rPr lang="en-US" dirty="0" smtClean="0"/>
              <a:t>=&gt; Maybe they should therefor also take part in mutations.</a:t>
            </a:r>
          </a:p>
        </p:txBody>
      </p:sp>
    </p:spTree>
    <p:extLst>
      <p:ext uri="{BB962C8B-B14F-4D97-AF65-F5344CB8AC3E}">
        <p14:creationId xmlns:p14="http://schemas.microsoft.com/office/powerpoint/2010/main" val="19919257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Iterative GPR test </a:t>
            </a:r>
            <a:r>
              <a:rPr lang="mr-IN" dirty="0" smtClean="0"/>
              <a:t>–</a:t>
            </a:r>
            <a:r>
              <a:rPr lang="en-US" dirty="0" smtClean="0"/>
              <a:t> predict overall best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00747"/>
            <a:ext cx="4181695" cy="313853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8377" y="2300747"/>
            <a:ext cx="4181695" cy="313853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0109" y="2300747"/>
            <a:ext cx="4181695" cy="3138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9669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48816"/>
            <a:ext cx="5375787" cy="1325563"/>
          </a:xfrm>
        </p:spPr>
        <p:txBody>
          <a:bodyPr/>
          <a:lstStyle/>
          <a:p>
            <a:r>
              <a:rPr lang="en-US" dirty="0" smtClean="0"/>
              <a:t>Iterative GPR </a:t>
            </a:r>
            <a:r>
              <a:rPr lang="en-US" smtClean="0"/>
              <a:t>test </a:t>
            </a:r>
            <a:br>
              <a:rPr lang="en-US" smtClean="0"/>
            </a:br>
            <a:r>
              <a:rPr lang="mr-IN" dirty="0" smtClean="0"/>
              <a:t>–</a:t>
            </a:r>
            <a:r>
              <a:rPr lang="en-US" dirty="0" smtClean="0"/>
              <a:t> predict best in run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32941"/>
            <a:ext cx="4181695" cy="313853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8377" y="3532941"/>
            <a:ext cx="4181695" cy="313853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8200" y="2673913"/>
            <a:ext cx="1244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reg1 = 1e-5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543665" y="3405123"/>
            <a:ext cx="1186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igma2 = 3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496232" y="3395291"/>
            <a:ext cx="1186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igma2 = 1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9872" y="3532941"/>
            <a:ext cx="4181693" cy="313853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9273064" y="3395291"/>
            <a:ext cx="1478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sigma2 = 0.01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678" y="99195"/>
            <a:ext cx="4391620" cy="3296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9092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Iterative GPR test </a:t>
            </a:r>
            <a:r>
              <a:rPr lang="mr-IN" dirty="0" smtClean="0"/>
              <a:t>–</a:t>
            </a:r>
            <a:r>
              <a:rPr lang="en-US" dirty="0" smtClean="0"/>
              <a:t> predict best in run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00747"/>
            <a:ext cx="4181695" cy="313853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8378" y="2300747"/>
            <a:ext cx="4181693" cy="313853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25195" y="2180384"/>
            <a:ext cx="1244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</a:t>
            </a:r>
            <a:r>
              <a:rPr lang="en-US" dirty="0" smtClean="0"/>
              <a:t>eg1 = 1e-5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38200" y="1441719"/>
            <a:ext cx="1186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igma2 = 3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496232" y="2163097"/>
            <a:ext cx="1244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reg1 = 1e-4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3264" y="2300747"/>
            <a:ext cx="4181694" cy="313853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9579469" y="2163097"/>
            <a:ext cx="1244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reg1 = 3e-4</a:t>
            </a:r>
          </a:p>
        </p:txBody>
      </p:sp>
    </p:spTree>
    <p:extLst>
      <p:ext uri="{BB962C8B-B14F-4D97-AF65-F5344CB8AC3E}">
        <p14:creationId xmlns:p14="http://schemas.microsoft.com/office/powerpoint/2010/main" val="11450609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Iterative GPR test </a:t>
            </a:r>
            <a:r>
              <a:rPr lang="mr-IN" dirty="0" smtClean="0"/>
              <a:t>–</a:t>
            </a:r>
            <a:r>
              <a:rPr lang="en-US" dirty="0" smtClean="0"/>
              <a:t> predict best in run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107059" y="1560658"/>
            <a:ext cx="1186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igma2 </a:t>
            </a:r>
            <a:r>
              <a:rPr lang="en-US" smtClean="0"/>
              <a:t>= 1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0952" y="1929990"/>
            <a:ext cx="5854700" cy="43942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252" y="1929990"/>
            <a:ext cx="5854700" cy="439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155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Iterative GPR test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221860"/>
            <a:ext cx="4323374" cy="32448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8544" y="2221860"/>
            <a:ext cx="4323374" cy="32448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7497" y="2221860"/>
            <a:ext cx="4323375" cy="324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8333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334"/>
            <a:ext cx="10515600" cy="1325563"/>
          </a:xfrm>
        </p:spPr>
        <p:txBody>
          <a:bodyPr/>
          <a:lstStyle/>
          <a:p>
            <a:r>
              <a:rPr lang="en-US" dirty="0" smtClean="0"/>
              <a:t>Adaptive prior </a:t>
            </a:r>
            <a:r>
              <a:rPr lang="mr-IN" dirty="0" smtClean="0"/>
              <a:t>–</a:t>
            </a:r>
            <a:r>
              <a:rPr lang="en-US" dirty="0" smtClean="0"/>
              <a:t> 1d test data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22090"/>
            <a:ext cx="4129294" cy="309921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8545" y="2222090"/>
            <a:ext cx="4129294" cy="309921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2114" y="2218750"/>
            <a:ext cx="4133744" cy="310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7945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334"/>
            <a:ext cx="10515600" cy="1325563"/>
          </a:xfrm>
        </p:spPr>
        <p:txBody>
          <a:bodyPr/>
          <a:lstStyle/>
          <a:p>
            <a:r>
              <a:rPr lang="en-US" dirty="0" smtClean="0"/>
              <a:t>Adaptive prior </a:t>
            </a:r>
            <a:r>
              <a:rPr lang="mr-IN" dirty="0" smtClean="0"/>
              <a:t>–</a:t>
            </a:r>
            <a:r>
              <a:rPr lang="en-US" dirty="0" smtClean="0"/>
              <a:t> step data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51818"/>
            <a:ext cx="4129294" cy="309920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8545" y="1651818"/>
            <a:ext cx="4129294" cy="309920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2114" y="1648478"/>
            <a:ext cx="4133744" cy="310254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380357" y="1376515"/>
            <a:ext cx="1368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d_dilute</a:t>
            </a:r>
            <a:r>
              <a:rPr lang="en-US" dirty="0" smtClean="0"/>
              <a:t>=0.1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348902" y="1376515"/>
            <a:ext cx="1368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d_dilute</a:t>
            </a:r>
            <a:r>
              <a:rPr lang="en-US" dirty="0" smtClean="0"/>
              <a:t>=0.3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9214696" y="1376515"/>
            <a:ext cx="1368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d_dilute</a:t>
            </a:r>
            <a:r>
              <a:rPr lang="en-US" dirty="0" smtClean="0"/>
              <a:t>=0.5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25255" y="4838324"/>
            <a:ext cx="948522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Testing on best structure from 8 different runs on the </a:t>
            </a:r>
            <a:r>
              <a:rPr lang="en-US" dirty="0" err="1" smtClean="0"/>
              <a:t>TiO</a:t>
            </a:r>
            <a:r>
              <a:rPr lang="en-US" dirty="0" smtClean="0"/>
              <a:t> double step system.</a:t>
            </a:r>
          </a:p>
          <a:p>
            <a:endParaRPr lang="en-US" dirty="0"/>
          </a:p>
          <a:p>
            <a:r>
              <a:rPr lang="en-US" dirty="0" smtClean="0"/>
              <a:t>Training data:   (based on data from a specific run that found reference structure 0 {place20_0.traj})</a:t>
            </a:r>
          </a:p>
          <a:p>
            <a:r>
              <a:rPr lang="en-US" dirty="0" smtClean="0"/>
              <a:t>Single: all data.</a:t>
            </a:r>
          </a:p>
          <a:p>
            <a:r>
              <a:rPr lang="en-US" dirty="0" smtClean="0"/>
              <a:t>Prior: all data diluted with “minimum allowed distance” = </a:t>
            </a:r>
            <a:r>
              <a:rPr lang="en-US" dirty="0" err="1" smtClean="0"/>
              <a:t>d_dilute</a:t>
            </a:r>
            <a:r>
              <a:rPr lang="en-US" dirty="0" smtClean="0"/>
              <a:t>.</a:t>
            </a:r>
          </a:p>
          <a:p>
            <a:r>
              <a:rPr lang="en-US" dirty="0" smtClean="0"/>
              <a:t>Final: data diluted with </a:t>
            </a:r>
            <a:r>
              <a:rPr lang="en-US" dirty="0" err="1" smtClean="0"/>
              <a:t>d_dilute</a:t>
            </a:r>
            <a:r>
              <a:rPr lang="en-US" dirty="0" smtClean="0"/>
              <a:t>=0.1 and filtered by E &lt; </a:t>
            </a:r>
            <a:r>
              <a:rPr lang="en-US" dirty="0" err="1" smtClean="0"/>
              <a:t>E_best</a:t>
            </a:r>
            <a:r>
              <a:rPr lang="en-US" dirty="0" smtClean="0"/>
              <a:t> + 10.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37922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334"/>
            <a:ext cx="10515600" cy="1325563"/>
          </a:xfrm>
        </p:spPr>
        <p:txBody>
          <a:bodyPr/>
          <a:lstStyle/>
          <a:p>
            <a:r>
              <a:rPr lang="en-US" dirty="0" smtClean="0"/>
              <a:t>Adaptive prior </a:t>
            </a:r>
            <a:r>
              <a:rPr lang="mr-IN" dirty="0" smtClean="0"/>
              <a:t>–</a:t>
            </a:r>
            <a:r>
              <a:rPr lang="en-US" dirty="0" smtClean="0"/>
              <a:t> step data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26898"/>
            <a:ext cx="3269227" cy="245369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66034" y="1127871"/>
            <a:ext cx="2586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d_dilute</a:t>
            </a:r>
            <a:r>
              <a:rPr lang="en-US" dirty="0" smtClean="0"/>
              <a:t> = 0.5, sigma2 = 2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508" y="1326896"/>
            <a:ext cx="3269226" cy="245369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9016" y="1326894"/>
            <a:ext cx="3269226" cy="245369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8524" y="1324699"/>
            <a:ext cx="3269226" cy="245369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98488"/>
            <a:ext cx="3269226" cy="245369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508" y="3898486"/>
            <a:ext cx="3269226" cy="245369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9016" y="3898484"/>
            <a:ext cx="3269226" cy="245369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8524" y="3896289"/>
            <a:ext cx="3269226" cy="2453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353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334"/>
            <a:ext cx="10515600" cy="1325563"/>
          </a:xfrm>
        </p:spPr>
        <p:txBody>
          <a:bodyPr/>
          <a:lstStyle/>
          <a:p>
            <a:r>
              <a:rPr lang="en-US" dirty="0" smtClean="0"/>
              <a:t>Adaptive prior </a:t>
            </a:r>
            <a:r>
              <a:rPr lang="mr-IN" dirty="0" smtClean="0"/>
              <a:t>–</a:t>
            </a:r>
            <a:r>
              <a:rPr lang="en-US" dirty="0" smtClean="0"/>
              <a:t> step data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66034" y="1127871"/>
            <a:ext cx="164910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d1_dilute = 0.5,</a:t>
            </a:r>
          </a:p>
          <a:p>
            <a:r>
              <a:rPr lang="en-US" dirty="0" smtClean="0"/>
              <a:t>sigma1 = 30,</a:t>
            </a:r>
          </a:p>
          <a:p>
            <a:r>
              <a:rPr lang="en-US" dirty="0" smtClean="0"/>
              <a:t>sigma2 = 1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9521" y="1005590"/>
            <a:ext cx="3792900" cy="284673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2421" y="1005590"/>
            <a:ext cx="3792900" cy="284673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9522" y="3852322"/>
            <a:ext cx="3792900" cy="284673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2419" y="3852322"/>
            <a:ext cx="3792901" cy="2846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315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TiO</a:t>
            </a:r>
            <a:r>
              <a:rPr lang="en-US" dirty="0" smtClean="0"/>
              <a:t> -2 layer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300" y="1838292"/>
            <a:ext cx="5854700" cy="4394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838292"/>
            <a:ext cx="5854700" cy="4394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52900" y="1586091"/>
            <a:ext cx="1105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</a:t>
            </a:r>
            <a:r>
              <a:rPr lang="en-US" dirty="0" err="1" smtClean="0"/>
              <a:t>max</a:t>
            </a:r>
            <a:r>
              <a:rPr lang="en-US" dirty="0" smtClean="0"/>
              <a:t>=0.2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638349" y="2550695"/>
            <a:ext cx="701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gauss</a:t>
            </a:r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9493049" y="2550695"/>
            <a:ext cx="869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matern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23600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334"/>
            <a:ext cx="10515600" cy="1325563"/>
          </a:xfrm>
        </p:spPr>
        <p:txBody>
          <a:bodyPr/>
          <a:lstStyle/>
          <a:p>
            <a:r>
              <a:rPr lang="en-US" dirty="0" smtClean="0"/>
              <a:t>Adaptive prior </a:t>
            </a:r>
            <a:r>
              <a:rPr lang="mr-IN" dirty="0" smtClean="0"/>
              <a:t>–</a:t>
            </a:r>
            <a:r>
              <a:rPr lang="en-US" dirty="0" smtClean="0"/>
              <a:t> step data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66034" y="1127871"/>
            <a:ext cx="164910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d1_dilute = 0.5,</a:t>
            </a:r>
          </a:p>
          <a:p>
            <a:r>
              <a:rPr lang="en-US" dirty="0" smtClean="0"/>
              <a:t>sigma1 = 30,</a:t>
            </a:r>
          </a:p>
          <a:p>
            <a:r>
              <a:rPr lang="en-US" dirty="0" smtClean="0"/>
              <a:t>sigma2 = </a:t>
            </a:r>
            <a:r>
              <a:rPr lang="en-US" dirty="0"/>
              <a:t>3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2421" y="1143243"/>
            <a:ext cx="3792900" cy="284673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9523" y="3852322"/>
            <a:ext cx="3792898" cy="284673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2419" y="3852322"/>
            <a:ext cx="3792901" cy="284673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7307" y="1149087"/>
            <a:ext cx="3785112" cy="2840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5111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275348" y="1780674"/>
                <a:ext cx="164057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 dirty="0" smtClean="0">
                              <a:latin typeface="Cambria Math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r>
                        <a:rPr lang="en-US" i="1" dirty="0" smtClean="0">
                          <a:latin typeface="Cambria Math" charset="0"/>
                        </a:rPr>
                        <m:t>=−764.27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5348" y="1780674"/>
                <a:ext cx="1640577" cy="369332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3870022" y="1780674"/>
                <a:ext cx="164057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 dirty="0" smtClean="0">
                              <a:latin typeface="Cambria Math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charset="0"/>
                            </a:rPr>
                            <m:t>7</m:t>
                          </m:r>
                        </m:sub>
                      </m:sSub>
                      <m:r>
                        <a:rPr lang="en-US" i="1" dirty="0" smtClean="0">
                          <a:latin typeface="Cambria Math" charset="0"/>
                        </a:rPr>
                        <m:t>=−76</m:t>
                      </m:r>
                      <m:r>
                        <a:rPr lang="en-US" b="0" i="1" dirty="0" smtClean="0">
                          <a:latin typeface="Cambria Math" charset="0"/>
                        </a:rPr>
                        <m:t>3.71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0022" y="1780674"/>
                <a:ext cx="1640577" cy="36933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6464696" y="1780674"/>
                <a:ext cx="164057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 dirty="0" smtClean="0">
                              <a:latin typeface="Cambria Math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charset="0"/>
                            </a:rPr>
                            <m:t>3</m:t>
                          </m:r>
                        </m:sub>
                      </m:sSub>
                      <m:r>
                        <a:rPr lang="en-US" i="1" dirty="0" smtClean="0">
                          <a:latin typeface="Cambria Math" charset="0"/>
                        </a:rPr>
                        <m:t>=−76</m:t>
                      </m:r>
                      <m:r>
                        <a:rPr lang="en-US" b="0" i="1" dirty="0" smtClean="0">
                          <a:latin typeface="Cambria Math" charset="0"/>
                        </a:rPr>
                        <m:t>3.58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4696" y="1780674"/>
                <a:ext cx="1640577" cy="36933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9059370" y="1780674"/>
                <a:ext cx="18742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 dirty="0" smtClean="0">
                              <a:latin typeface="Cambria Math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charset="0"/>
                            </a:rPr>
                            <m:t>𝑀𝑎𝑡</m:t>
                          </m:r>
                        </m:sub>
                      </m:sSub>
                      <m:r>
                        <a:rPr lang="en-US" i="1" dirty="0" smtClean="0">
                          <a:latin typeface="Cambria Math" charset="0"/>
                        </a:rPr>
                        <m:t>=−76</m:t>
                      </m:r>
                      <m:r>
                        <a:rPr lang="en-US" b="0" i="1" dirty="0" smtClean="0">
                          <a:latin typeface="Cambria Math" charset="0"/>
                        </a:rPr>
                        <m:t>3.33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9370" y="1780674"/>
                <a:ext cx="1874296" cy="36933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412119" y="1842949"/>
            <a:ext cx="1367032" cy="253799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638" y="3943380"/>
            <a:ext cx="2537996" cy="199531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937190" y="1794734"/>
            <a:ext cx="1508944" cy="262708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4188" y="3862747"/>
            <a:ext cx="4012243" cy="215657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545642" y="1826040"/>
            <a:ext cx="1478684" cy="253258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7665" y="3659764"/>
            <a:ext cx="2359562" cy="235956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304834" y="1979625"/>
            <a:ext cx="1367032" cy="235550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3621" y="4264939"/>
            <a:ext cx="2136989" cy="164256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022401" y="1321357"/>
            <a:ext cx="1335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Found twice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944792" y="216980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539465" y="216832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1</a:t>
            </a:r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7206603" y="222271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9837507" y="222271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3167590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3871"/>
            <a:ext cx="12192000" cy="4516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9040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5383" y="1517036"/>
            <a:ext cx="5854700" cy="439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0354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042" y="1690688"/>
            <a:ext cx="5854700" cy="43942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529380" y="1780144"/>
            <a:ext cx="696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Good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980903" y="2497394"/>
            <a:ext cx="166904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Sigma_prior</a:t>
            </a:r>
            <a:r>
              <a:rPr lang="en-US" dirty="0" smtClean="0"/>
              <a:t>=20</a:t>
            </a:r>
          </a:p>
          <a:p>
            <a:r>
              <a:rPr lang="en-US" dirty="0" err="1" smtClean="0"/>
              <a:t>Sigma_fine</a:t>
            </a:r>
            <a:r>
              <a:rPr lang="en-US" dirty="0" smtClean="0"/>
              <a:t>=1</a:t>
            </a:r>
          </a:p>
          <a:p>
            <a:r>
              <a:rPr lang="en-US" dirty="0" smtClean="0"/>
              <a:t>Kappa =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5191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00" y="1379384"/>
            <a:ext cx="5854700" cy="4394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8200" y="1379384"/>
            <a:ext cx="5854700" cy="43942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824932" y="1379384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Bad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5142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00" y="1379384"/>
            <a:ext cx="5854700" cy="43942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892191" y="1321356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Bad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7300" y="1321356"/>
            <a:ext cx="5854700" cy="439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30417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TiO2 </a:t>
            </a:r>
            <a:r>
              <a:rPr lang="mr-IN" dirty="0" smtClean="0"/>
              <a:t>–</a:t>
            </a:r>
            <a:r>
              <a:rPr lang="en-US" dirty="0" smtClean="0"/>
              <a:t> 4layer </a:t>
            </a:r>
            <a:r>
              <a:rPr lang="mr-IN" dirty="0"/>
              <a:t>–</a:t>
            </a:r>
            <a:r>
              <a:rPr lang="en-US" dirty="0"/>
              <a:t> relax with errors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" y="1430184"/>
            <a:ext cx="11506200" cy="490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01996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TiO2 </a:t>
            </a:r>
            <a:r>
              <a:rPr lang="mr-IN" dirty="0" smtClean="0"/>
              <a:t>–</a:t>
            </a:r>
            <a:r>
              <a:rPr lang="en-US" dirty="0" smtClean="0"/>
              <a:t> 4layer </a:t>
            </a:r>
            <a:r>
              <a:rPr lang="mr-IN" dirty="0" smtClean="0"/>
              <a:t>–</a:t>
            </a:r>
            <a:r>
              <a:rPr lang="en-US" dirty="0" smtClean="0"/>
              <a:t> relax with errors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2300" y="1231900"/>
            <a:ext cx="5854700" cy="43942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802971" y="1415844"/>
            <a:ext cx="589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Best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682126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TiO2 </a:t>
            </a:r>
            <a:r>
              <a:rPr lang="mr-IN" dirty="0" smtClean="0"/>
              <a:t>–</a:t>
            </a:r>
            <a:r>
              <a:rPr lang="en-US" dirty="0" smtClean="0"/>
              <a:t> 4layer </a:t>
            </a:r>
            <a:r>
              <a:rPr lang="mr-IN" dirty="0" smtClean="0"/>
              <a:t>–</a:t>
            </a:r>
            <a:r>
              <a:rPr lang="en-US" dirty="0" smtClean="0"/>
              <a:t> relax with errors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771" y="2103643"/>
            <a:ext cx="5854700" cy="4394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4471" y="2103643"/>
            <a:ext cx="5854700" cy="43942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674374" y="1995948"/>
            <a:ext cx="708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Bad 1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504903" y="2005781"/>
            <a:ext cx="712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Bad 2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1771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TiO</a:t>
            </a:r>
            <a:r>
              <a:rPr lang="en-US" dirty="0" smtClean="0"/>
              <a:t> -2 layer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300" y="1838292"/>
            <a:ext cx="5854700" cy="4394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838292"/>
            <a:ext cx="5854700" cy="4394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52900" y="1586091"/>
            <a:ext cx="1105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dmax</a:t>
            </a:r>
            <a:r>
              <a:rPr lang="en-US" dirty="0" smtClean="0"/>
              <a:t>=0.1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60534" y="6304547"/>
            <a:ext cx="2933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 successes for </a:t>
            </a:r>
            <a:r>
              <a:rPr lang="en-US" dirty="0" err="1" smtClean="0"/>
              <a:t>dmax</a:t>
            </a:r>
            <a:r>
              <a:rPr lang="en-US" dirty="0" smtClean="0"/>
              <a:t> = 0.05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638349" y="2550695"/>
            <a:ext cx="701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gauss</a:t>
            </a:r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9493049" y="2550695"/>
            <a:ext cx="869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matern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534072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TiO2 </a:t>
            </a:r>
            <a:r>
              <a:rPr lang="mr-IN" dirty="0" smtClean="0"/>
              <a:t>–</a:t>
            </a:r>
            <a:r>
              <a:rPr lang="en-US" dirty="0" smtClean="0"/>
              <a:t> 4layer </a:t>
            </a:r>
            <a:r>
              <a:rPr lang="mr-IN" dirty="0"/>
              <a:t>–</a:t>
            </a:r>
            <a:r>
              <a:rPr lang="en-US" dirty="0"/>
              <a:t> relax with errors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113" y="1851333"/>
            <a:ext cx="5854700" cy="4394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5813" y="1851333"/>
            <a:ext cx="5854700" cy="43942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625213" y="1700982"/>
            <a:ext cx="732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Bad 3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731630" y="1728331"/>
            <a:ext cx="712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Bad 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075632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TiO2 </a:t>
            </a:r>
            <a:r>
              <a:rPr lang="mr-IN" dirty="0" smtClean="0"/>
              <a:t>–</a:t>
            </a:r>
            <a:r>
              <a:rPr lang="en-US" dirty="0" smtClean="0"/>
              <a:t> 4layer </a:t>
            </a:r>
            <a:r>
              <a:rPr lang="mr-IN" dirty="0" smtClean="0"/>
              <a:t>–</a:t>
            </a:r>
            <a:r>
              <a:rPr lang="en-US" dirty="0" smtClean="0"/>
              <a:t> relax without errors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17853"/>
            <a:ext cx="12192000" cy="4639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05737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TiO2 </a:t>
            </a:r>
            <a:r>
              <a:rPr lang="mr-IN" dirty="0" smtClean="0"/>
              <a:t>–</a:t>
            </a:r>
            <a:r>
              <a:rPr lang="en-US" dirty="0" smtClean="0"/>
              <a:t> 4layer </a:t>
            </a:r>
            <a:r>
              <a:rPr lang="mr-IN" dirty="0" smtClean="0"/>
              <a:t>–</a:t>
            </a:r>
            <a:r>
              <a:rPr lang="en-US" dirty="0" smtClean="0"/>
              <a:t> relax without errors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8650" y="2067643"/>
            <a:ext cx="5854700" cy="4394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801368" y="2067643"/>
            <a:ext cx="589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Best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168342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TiO2 </a:t>
            </a:r>
            <a:r>
              <a:rPr lang="mr-IN" dirty="0" smtClean="0"/>
              <a:t>–</a:t>
            </a:r>
            <a:r>
              <a:rPr lang="en-US" dirty="0" smtClean="0"/>
              <a:t> 4layer </a:t>
            </a:r>
            <a:r>
              <a:rPr lang="mr-IN" dirty="0" smtClean="0"/>
              <a:t>–</a:t>
            </a:r>
            <a:r>
              <a:rPr lang="en-US" dirty="0" smtClean="0"/>
              <a:t> relax without errors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435" y="1690688"/>
            <a:ext cx="5854700" cy="4394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4135" y="1690688"/>
            <a:ext cx="5854700" cy="4394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674374" y="1789470"/>
            <a:ext cx="708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Bad 1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504903" y="1799303"/>
            <a:ext cx="712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Bad 2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6772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TiO2 </a:t>
            </a:r>
            <a:r>
              <a:rPr lang="mr-IN" dirty="0" smtClean="0"/>
              <a:t>–</a:t>
            </a:r>
            <a:r>
              <a:rPr lang="en-US" dirty="0" smtClean="0"/>
              <a:t> 4layer </a:t>
            </a:r>
            <a:r>
              <a:rPr lang="mr-IN" dirty="0" smtClean="0"/>
              <a:t>–</a:t>
            </a:r>
            <a:r>
              <a:rPr lang="en-US" dirty="0" smtClean="0"/>
              <a:t> relax without errors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435" y="1690688"/>
            <a:ext cx="5854700" cy="4394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4135" y="1690688"/>
            <a:ext cx="5854700" cy="4394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625213" y="1700982"/>
            <a:ext cx="732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Bad 3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731630" y="1728331"/>
            <a:ext cx="712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Bad 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985158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err="1" smtClean="0"/>
              <a:t>dualGPR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changing data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9386" y="3064916"/>
            <a:ext cx="3966771" cy="297723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2614" y="3064916"/>
            <a:ext cx="3966771" cy="297723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842" y="3064916"/>
            <a:ext cx="3966771" cy="297723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343597" y="2618821"/>
            <a:ext cx="12987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sigma2 = 3</a:t>
            </a:r>
          </a:p>
          <a:p>
            <a:r>
              <a:rPr lang="en-US" dirty="0" smtClean="0"/>
              <a:t>data2 = fine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388106" y="2618821"/>
            <a:ext cx="13949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sigma2 = 3</a:t>
            </a:r>
          </a:p>
          <a:p>
            <a:r>
              <a:rPr lang="en-US" dirty="0" smtClean="0"/>
              <a:t>data2 = prior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9432615" y="2618821"/>
            <a:ext cx="13949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sigma2 = 30</a:t>
            </a:r>
          </a:p>
          <a:p>
            <a:r>
              <a:rPr lang="en-US" dirty="0" smtClean="0"/>
              <a:t>data2 = prior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86419" y="1823804"/>
            <a:ext cx="1303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</a:t>
            </a:r>
            <a:r>
              <a:rPr lang="en-US" smtClean="0"/>
              <a:t>igma1 = 30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0325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err="1" smtClean="0"/>
              <a:t>dualGPR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changing regularization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340" y="2174876"/>
            <a:ext cx="3966772" cy="297723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0568" y="2174876"/>
            <a:ext cx="3966772" cy="297723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96" y="2174877"/>
            <a:ext cx="3966772" cy="297723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395861" y="1986116"/>
            <a:ext cx="1244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</a:t>
            </a:r>
            <a:r>
              <a:rPr lang="en-US" dirty="0" smtClean="0"/>
              <a:t>eg2 = 1e-5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362633" y="1986116"/>
            <a:ext cx="1244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</a:t>
            </a:r>
            <a:r>
              <a:rPr lang="en-US" dirty="0" smtClean="0"/>
              <a:t>eg2 = 1e-4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9418958" y="1986116"/>
            <a:ext cx="1244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</a:t>
            </a:r>
            <a:r>
              <a:rPr lang="en-US" dirty="0" smtClean="0"/>
              <a:t>eg2 = 1e-3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390809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334"/>
            <a:ext cx="10515600" cy="1325563"/>
          </a:xfrm>
        </p:spPr>
        <p:txBody>
          <a:bodyPr/>
          <a:lstStyle/>
          <a:p>
            <a:r>
              <a:rPr lang="en-US" dirty="0" smtClean="0"/>
              <a:t>Adaptive prior </a:t>
            </a:r>
            <a:r>
              <a:rPr lang="mr-IN" dirty="0" smtClean="0"/>
              <a:t>–</a:t>
            </a:r>
            <a:r>
              <a:rPr lang="en-US" dirty="0" smtClean="0"/>
              <a:t> 1d test data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22090"/>
            <a:ext cx="4129294" cy="309920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8545" y="2222090"/>
            <a:ext cx="4129294" cy="309920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2114" y="2218750"/>
            <a:ext cx="4133744" cy="3102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27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334"/>
            <a:ext cx="10515600" cy="795079"/>
          </a:xfrm>
        </p:spPr>
        <p:txBody>
          <a:bodyPr>
            <a:normAutofit/>
          </a:bodyPr>
          <a:lstStyle/>
          <a:p>
            <a:r>
              <a:rPr lang="en-US" sz="3600" dirty="0" smtClean="0"/>
              <a:t>Step </a:t>
            </a:r>
            <a:r>
              <a:rPr lang="mr-IN" sz="3600" dirty="0" smtClean="0"/>
              <a:t>–</a:t>
            </a:r>
            <a:r>
              <a:rPr lang="en-US" sz="3600" dirty="0" smtClean="0"/>
              <a:t> bad structures as </a:t>
            </a:r>
            <a:r>
              <a:rPr lang="en-US" sz="3600" dirty="0" err="1" smtClean="0"/>
              <a:t>refference</a:t>
            </a:r>
            <a:endParaRPr lang="en-US" sz="36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630" y="642787"/>
            <a:ext cx="2760322" cy="207173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2301" y="642785"/>
            <a:ext cx="2760322" cy="207173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972" y="-2147483648"/>
            <a:ext cx="2760323" cy="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9643" y="642785"/>
            <a:ext cx="2760322" cy="207173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630" y="2714526"/>
            <a:ext cx="2760322" cy="2071739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2301" y="2714524"/>
            <a:ext cx="2760323" cy="2071739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972" y="2714524"/>
            <a:ext cx="2760323" cy="2071739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9643" y="2714524"/>
            <a:ext cx="2760323" cy="2071739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630" y="4786261"/>
            <a:ext cx="2760322" cy="2071739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2301" y="4786259"/>
            <a:ext cx="2760322" cy="2071739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972" y="4786259"/>
            <a:ext cx="2760322" cy="2071739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9643" y="4786259"/>
            <a:ext cx="2760322" cy="2071739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972" y="642783"/>
            <a:ext cx="2760322" cy="2071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035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334"/>
            <a:ext cx="10515600" cy="795079"/>
          </a:xfrm>
        </p:spPr>
        <p:txBody>
          <a:bodyPr>
            <a:normAutofit/>
          </a:bodyPr>
          <a:lstStyle/>
          <a:p>
            <a:r>
              <a:rPr lang="en-US" sz="3600" dirty="0" smtClean="0"/>
              <a:t>Step </a:t>
            </a:r>
            <a:r>
              <a:rPr lang="mr-IN" sz="3600" dirty="0" smtClean="0"/>
              <a:t>–</a:t>
            </a:r>
            <a:r>
              <a:rPr lang="en-US" sz="3600" dirty="0" smtClean="0"/>
              <a:t> good structures as </a:t>
            </a:r>
            <a:r>
              <a:rPr lang="en-US" sz="3600" dirty="0" err="1" smtClean="0"/>
              <a:t>refference</a:t>
            </a:r>
            <a:endParaRPr lang="en-US" sz="36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630" y="642787"/>
            <a:ext cx="2760322" cy="207173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2301" y="642785"/>
            <a:ext cx="2760322" cy="207173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972" y="-2147483648"/>
            <a:ext cx="2760323" cy="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9643" y="642785"/>
            <a:ext cx="2760322" cy="2071738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630" y="2714526"/>
            <a:ext cx="2760322" cy="2071738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2301" y="2714524"/>
            <a:ext cx="2760322" cy="2071739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972" y="2714524"/>
            <a:ext cx="2760322" cy="2071739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9643" y="2714524"/>
            <a:ext cx="2760322" cy="2071739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630" y="4786261"/>
            <a:ext cx="2760322" cy="2071738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2301" y="4786259"/>
            <a:ext cx="2760322" cy="2071738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972" y="4786259"/>
            <a:ext cx="2760322" cy="2071738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9643" y="4786259"/>
            <a:ext cx="2760322" cy="2071738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971" y="642785"/>
            <a:ext cx="2760322" cy="2071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26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TiO</a:t>
            </a:r>
            <a:r>
              <a:rPr lang="en-US" dirty="0" smtClean="0"/>
              <a:t> -2 layer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952900" y="1528341"/>
            <a:ext cx="1105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dmax</a:t>
            </a:r>
            <a:r>
              <a:rPr lang="en-US" dirty="0" smtClean="0"/>
              <a:t>=0.2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300" y="1838292"/>
            <a:ext cx="3166043" cy="237624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7343" y="1955423"/>
            <a:ext cx="3009981" cy="225911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5380" y="1955423"/>
            <a:ext cx="3009981" cy="225911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041012" y="1526741"/>
            <a:ext cx="1105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dmax</a:t>
            </a:r>
            <a:r>
              <a:rPr lang="en-US" dirty="0" smtClean="0"/>
              <a:t>=0.1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7446757" y="1563641"/>
            <a:ext cx="1222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dmax</a:t>
            </a:r>
            <a:r>
              <a:rPr lang="en-US" dirty="0" smtClean="0"/>
              <a:t>=0.05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7466009" y="2872675"/>
            <a:ext cx="14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 successes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784801" y="4273891"/>
            <a:ext cx="9070560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Where </a:t>
            </a:r>
            <a:r>
              <a:rPr lang="en-US" dirty="0" err="1" smtClean="0"/>
              <a:t>dmax</a:t>
            </a:r>
            <a:r>
              <a:rPr lang="en-US" dirty="0" smtClean="0"/>
              <a:t> is the required maximum distance to the global minimum in the </a:t>
            </a:r>
            <a:r>
              <a:rPr lang="en-US" dirty="0" err="1" smtClean="0"/>
              <a:t>featurespace</a:t>
            </a:r>
            <a:r>
              <a:rPr lang="en-US" dirty="0" smtClean="0"/>
              <a:t>, </a:t>
            </a:r>
          </a:p>
          <a:p>
            <a:r>
              <a:rPr lang="en-US" dirty="0"/>
              <a:t>f</a:t>
            </a:r>
            <a:r>
              <a:rPr lang="en-US" dirty="0" smtClean="0"/>
              <a:t>or a structure to count as a success.</a:t>
            </a:r>
          </a:p>
          <a:p>
            <a:endParaRPr lang="en-US" dirty="0" smtClean="0"/>
          </a:p>
          <a:p>
            <a:r>
              <a:rPr lang="en-US" dirty="0" smtClean="0"/>
              <a:t>The reason for no successes at </a:t>
            </a:r>
            <a:r>
              <a:rPr lang="en-US" dirty="0" err="1" smtClean="0"/>
              <a:t>dmax</a:t>
            </a:r>
            <a:r>
              <a:rPr lang="en-US" dirty="0" smtClean="0"/>
              <a:t>=0.05 is the limited precision because finite regularization.</a:t>
            </a:r>
          </a:p>
          <a:p>
            <a:r>
              <a:rPr lang="en-US" dirty="0" smtClean="0"/>
              <a:t>The structures can therefore not be converged below a certain point.</a:t>
            </a:r>
          </a:p>
          <a:p>
            <a:endParaRPr lang="en-US" dirty="0" smtClean="0"/>
          </a:p>
          <a:p>
            <a:r>
              <a:rPr lang="en-US" dirty="0" smtClean="0"/>
              <a:t>In this case </a:t>
            </a:r>
            <a:r>
              <a:rPr lang="en-US" dirty="0" err="1" smtClean="0"/>
              <a:t>reg</a:t>
            </a:r>
            <a:r>
              <a:rPr lang="en-US" dirty="0" smtClean="0"/>
              <a:t>=10^-5. Lowering the regularization will probably allow for a finer convergence.</a:t>
            </a:r>
          </a:p>
          <a:p>
            <a:r>
              <a:rPr lang="en-US" dirty="0" smtClean="0"/>
              <a:t>- Sadly the search fails for </a:t>
            </a:r>
            <a:r>
              <a:rPr lang="en-US" dirty="0" err="1" smtClean="0"/>
              <a:t>reg</a:t>
            </a:r>
            <a:r>
              <a:rPr lang="en-US" dirty="0" smtClean="0"/>
              <a:t>=10^-7. (probably numerical issues)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500395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334"/>
            <a:ext cx="10515600" cy="795079"/>
          </a:xfrm>
        </p:spPr>
        <p:txBody>
          <a:bodyPr>
            <a:normAutofit/>
          </a:bodyPr>
          <a:lstStyle/>
          <a:p>
            <a:r>
              <a:rPr lang="en-US" sz="3600" dirty="0" smtClean="0"/>
              <a:t>Step </a:t>
            </a:r>
            <a:r>
              <a:rPr lang="mr-IN" sz="3600" dirty="0" smtClean="0"/>
              <a:t>–</a:t>
            </a:r>
            <a:r>
              <a:rPr lang="en-US" sz="3600" dirty="0" smtClean="0"/>
              <a:t> settings1 </a:t>
            </a:r>
            <a:r>
              <a:rPr lang="mr-IN" sz="3600" dirty="0" smtClean="0"/>
              <a:t>–</a:t>
            </a:r>
            <a:r>
              <a:rPr lang="en-US" sz="3600" dirty="0" smtClean="0"/>
              <a:t> bad structures as </a:t>
            </a:r>
            <a:r>
              <a:rPr lang="en-US" sz="3600" dirty="0" err="1" smtClean="0"/>
              <a:t>refference</a:t>
            </a:r>
            <a:endParaRPr lang="en-US" sz="3600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972" y="-2147483648"/>
            <a:ext cx="2760323" cy="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46763"/>
            <a:ext cx="6512642" cy="488801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972" y="946763"/>
            <a:ext cx="6512642" cy="4888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509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334"/>
            <a:ext cx="10515600" cy="795079"/>
          </a:xfrm>
        </p:spPr>
        <p:txBody>
          <a:bodyPr>
            <a:normAutofit/>
          </a:bodyPr>
          <a:lstStyle/>
          <a:p>
            <a:r>
              <a:rPr lang="en-US" sz="3600" dirty="0" smtClean="0"/>
              <a:t>Step </a:t>
            </a:r>
            <a:r>
              <a:rPr lang="mr-IN" sz="3600" dirty="0" smtClean="0"/>
              <a:t>–</a:t>
            </a:r>
            <a:r>
              <a:rPr lang="en-US" sz="3600" dirty="0"/>
              <a:t> settings1 </a:t>
            </a:r>
            <a:r>
              <a:rPr lang="mr-IN" sz="3600" dirty="0"/>
              <a:t>–</a:t>
            </a:r>
            <a:r>
              <a:rPr lang="en-US" sz="3600" dirty="0"/>
              <a:t> bad </a:t>
            </a:r>
            <a:r>
              <a:rPr lang="en-US" sz="3600" dirty="0" smtClean="0"/>
              <a:t>structures as </a:t>
            </a:r>
            <a:r>
              <a:rPr lang="en-US" sz="3600" dirty="0" err="1" smtClean="0"/>
              <a:t>refference</a:t>
            </a:r>
            <a:endParaRPr lang="en-US" sz="3600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972" y="-2147483648"/>
            <a:ext cx="2760323" cy="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46763"/>
            <a:ext cx="6512641" cy="488801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972" y="946763"/>
            <a:ext cx="6512641" cy="4888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496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334"/>
            <a:ext cx="10515600" cy="795079"/>
          </a:xfrm>
        </p:spPr>
        <p:txBody>
          <a:bodyPr>
            <a:normAutofit/>
          </a:bodyPr>
          <a:lstStyle/>
          <a:p>
            <a:r>
              <a:rPr lang="en-US" sz="3600" dirty="0" smtClean="0"/>
              <a:t>Step </a:t>
            </a:r>
            <a:r>
              <a:rPr lang="mr-IN" sz="3600" dirty="0" smtClean="0"/>
              <a:t>–</a:t>
            </a:r>
            <a:r>
              <a:rPr lang="en-US" sz="3600" dirty="0"/>
              <a:t> settings1 </a:t>
            </a:r>
            <a:r>
              <a:rPr lang="mr-IN" sz="3600" dirty="0"/>
              <a:t>–</a:t>
            </a:r>
            <a:r>
              <a:rPr lang="en-US" sz="3600" dirty="0"/>
              <a:t> </a:t>
            </a:r>
            <a:r>
              <a:rPr lang="en-US" sz="3600" dirty="0" smtClean="0"/>
              <a:t>good structures as </a:t>
            </a:r>
            <a:r>
              <a:rPr lang="en-US" sz="3600" dirty="0" err="1" smtClean="0"/>
              <a:t>refference</a:t>
            </a:r>
            <a:endParaRPr lang="en-US" sz="3600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972" y="-2147483648"/>
            <a:ext cx="2760323" cy="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46763"/>
            <a:ext cx="6512641" cy="488801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972" y="946763"/>
            <a:ext cx="6512641" cy="4888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277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334"/>
            <a:ext cx="10515600" cy="795079"/>
          </a:xfrm>
        </p:spPr>
        <p:txBody>
          <a:bodyPr>
            <a:normAutofit/>
          </a:bodyPr>
          <a:lstStyle/>
          <a:p>
            <a:r>
              <a:rPr lang="en-US" sz="3600" dirty="0" smtClean="0"/>
              <a:t>Step </a:t>
            </a:r>
            <a:r>
              <a:rPr lang="mr-IN" sz="3600" dirty="0" smtClean="0"/>
              <a:t>–</a:t>
            </a:r>
            <a:r>
              <a:rPr lang="en-US" sz="3600" dirty="0"/>
              <a:t> settings1 </a:t>
            </a:r>
            <a:r>
              <a:rPr lang="mr-IN" sz="3600" dirty="0"/>
              <a:t>–</a:t>
            </a:r>
            <a:r>
              <a:rPr lang="en-US" sz="3600" dirty="0"/>
              <a:t> </a:t>
            </a:r>
            <a:r>
              <a:rPr lang="en-US" sz="3600" dirty="0" smtClean="0"/>
              <a:t>good structures as </a:t>
            </a:r>
            <a:r>
              <a:rPr lang="en-US" sz="3600" dirty="0" err="1" smtClean="0"/>
              <a:t>refference</a:t>
            </a:r>
            <a:endParaRPr lang="en-US" sz="3600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972" y="-2147483648"/>
            <a:ext cx="2760323" cy="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46763"/>
            <a:ext cx="6512641" cy="488801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972" y="946763"/>
            <a:ext cx="6512641" cy="4888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263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334"/>
            <a:ext cx="10515600" cy="795079"/>
          </a:xfrm>
        </p:spPr>
        <p:txBody>
          <a:bodyPr>
            <a:normAutofit/>
          </a:bodyPr>
          <a:lstStyle/>
          <a:p>
            <a:r>
              <a:rPr lang="en-US" sz="3600" dirty="0" smtClean="0"/>
              <a:t>Step </a:t>
            </a:r>
            <a:r>
              <a:rPr lang="mr-IN" sz="3600" dirty="0" smtClean="0"/>
              <a:t>–</a:t>
            </a:r>
            <a:r>
              <a:rPr lang="en-US" sz="3600" dirty="0"/>
              <a:t> </a:t>
            </a:r>
            <a:r>
              <a:rPr lang="en-US" sz="3600" dirty="0" smtClean="0"/>
              <a:t>settings2 </a:t>
            </a:r>
            <a:r>
              <a:rPr lang="mr-IN" sz="3600" dirty="0"/>
              <a:t>–</a:t>
            </a:r>
            <a:r>
              <a:rPr lang="en-US" sz="3600" dirty="0"/>
              <a:t> bad </a:t>
            </a:r>
            <a:r>
              <a:rPr lang="en-US" sz="3600" dirty="0" smtClean="0"/>
              <a:t>structures as </a:t>
            </a:r>
            <a:r>
              <a:rPr lang="en-US" sz="3600" dirty="0" err="1" smtClean="0"/>
              <a:t>refference</a:t>
            </a:r>
            <a:endParaRPr lang="en-US" sz="3600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972" y="-2147483648"/>
            <a:ext cx="2760323" cy="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46763"/>
            <a:ext cx="6512641" cy="488801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972" y="946763"/>
            <a:ext cx="6512641" cy="4888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279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334"/>
            <a:ext cx="10515600" cy="795079"/>
          </a:xfrm>
        </p:spPr>
        <p:txBody>
          <a:bodyPr>
            <a:normAutofit/>
          </a:bodyPr>
          <a:lstStyle/>
          <a:p>
            <a:r>
              <a:rPr lang="en-US" sz="3600" dirty="0" smtClean="0"/>
              <a:t>Step </a:t>
            </a:r>
            <a:r>
              <a:rPr lang="mr-IN" sz="3600" dirty="0" smtClean="0"/>
              <a:t>–</a:t>
            </a:r>
            <a:r>
              <a:rPr lang="en-US" sz="3600" dirty="0"/>
              <a:t> settings2 </a:t>
            </a:r>
            <a:r>
              <a:rPr lang="mr-IN" sz="3600" dirty="0"/>
              <a:t>–</a:t>
            </a:r>
            <a:r>
              <a:rPr lang="en-US" sz="3600" dirty="0"/>
              <a:t> bad </a:t>
            </a:r>
            <a:r>
              <a:rPr lang="en-US" sz="3600" dirty="0" smtClean="0"/>
              <a:t>structures as </a:t>
            </a:r>
            <a:r>
              <a:rPr lang="en-US" sz="3600" dirty="0" err="1" smtClean="0"/>
              <a:t>refference</a:t>
            </a:r>
            <a:endParaRPr lang="en-US" sz="3600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972" y="-2147483648"/>
            <a:ext cx="2760323" cy="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46763"/>
            <a:ext cx="6512641" cy="488801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972" y="946763"/>
            <a:ext cx="6512641" cy="4888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01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334"/>
            <a:ext cx="10515600" cy="795079"/>
          </a:xfrm>
        </p:spPr>
        <p:txBody>
          <a:bodyPr>
            <a:normAutofit/>
          </a:bodyPr>
          <a:lstStyle/>
          <a:p>
            <a:r>
              <a:rPr lang="en-US" sz="3600" dirty="0" smtClean="0"/>
              <a:t>Step </a:t>
            </a:r>
            <a:r>
              <a:rPr lang="mr-IN" sz="3600" dirty="0" smtClean="0"/>
              <a:t>–</a:t>
            </a:r>
            <a:r>
              <a:rPr lang="en-US" sz="3600" dirty="0"/>
              <a:t> settings2 </a:t>
            </a:r>
            <a:r>
              <a:rPr lang="mr-IN" sz="3600" dirty="0"/>
              <a:t>–</a:t>
            </a:r>
            <a:r>
              <a:rPr lang="en-US" sz="3600" dirty="0"/>
              <a:t> </a:t>
            </a:r>
            <a:r>
              <a:rPr lang="en-US" sz="3600" dirty="0" smtClean="0"/>
              <a:t>good structures as </a:t>
            </a:r>
            <a:r>
              <a:rPr lang="en-US" sz="3600" dirty="0" err="1" smtClean="0"/>
              <a:t>refference</a:t>
            </a:r>
            <a:endParaRPr lang="en-US" sz="3600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972" y="-2147483648"/>
            <a:ext cx="2760323" cy="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46763"/>
            <a:ext cx="6512641" cy="488801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972" y="946763"/>
            <a:ext cx="6512641" cy="4888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890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334"/>
            <a:ext cx="10515600" cy="795079"/>
          </a:xfrm>
        </p:spPr>
        <p:txBody>
          <a:bodyPr>
            <a:normAutofit/>
          </a:bodyPr>
          <a:lstStyle/>
          <a:p>
            <a:r>
              <a:rPr lang="en-US" sz="3600" dirty="0" smtClean="0"/>
              <a:t>Step </a:t>
            </a:r>
            <a:r>
              <a:rPr lang="mr-IN" sz="3600" dirty="0" smtClean="0"/>
              <a:t>–</a:t>
            </a:r>
            <a:r>
              <a:rPr lang="en-US" sz="3600" dirty="0"/>
              <a:t> settings2 </a:t>
            </a:r>
            <a:r>
              <a:rPr lang="mr-IN" sz="3600" dirty="0"/>
              <a:t>–</a:t>
            </a:r>
            <a:r>
              <a:rPr lang="en-US" sz="3600" dirty="0"/>
              <a:t> </a:t>
            </a:r>
            <a:r>
              <a:rPr lang="en-US" sz="3600" dirty="0" smtClean="0"/>
              <a:t>good structures as </a:t>
            </a:r>
            <a:r>
              <a:rPr lang="en-US" sz="3600" dirty="0" err="1" smtClean="0"/>
              <a:t>refference</a:t>
            </a:r>
            <a:endParaRPr lang="en-US" sz="3600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972" y="-2147483648"/>
            <a:ext cx="2760323" cy="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46763"/>
            <a:ext cx="6512640" cy="488801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972" y="946763"/>
            <a:ext cx="6512640" cy="4888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021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334"/>
            <a:ext cx="10515600" cy="795079"/>
          </a:xfrm>
        </p:spPr>
        <p:txBody>
          <a:bodyPr>
            <a:normAutofit/>
          </a:bodyPr>
          <a:lstStyle/>
          <a:p>
            <a:r>
              <a:rPr lang="en-US" sz="3600" dirty="0" smtClean="0"/>
              <a:t>Step </a:t>
            </a:r>
            <a:r>
              <a:rPr lang="mr-IN" sz="3600" dirty="0" smtClean="0"/>
              <a:t>–</a:t>
            </a:r>
            <a:r>
              <a:rPr lang="en-US" sz="3600" dirty="0"/>
              <a:t> </a:t>
            </a:r>
            <a:r>
              <a:rPr lang="en-US" sz="3600" dirty="0" smtClean="0"/>
              <a:t>prior vs. fine</a:t>
            </a:r>
            <a:endParaRPr lang="en-US" sz="3600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972" y="-2147483648"/>
            <a:ext cx="2760323" cy="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20006"/>
            <a:ext cx="4322200" cy="324399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4900" y="1720003"/>
            <a:ext cx="4322200" cy="324399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8077" y="1718710"/>
            <a:ext cx="4323923" cy="3245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158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334"/>
            <a:ext cx="10515600" cy="795079"/>
          </a:xfrm>
        </p:spPr>
        <p:txBody>
          <a:bodyPr>
            <a:normAutofit/>
          </a:bodyPr>
          <a:lstStyle/>
          <a:p>
            <a:r>
              <a:rPr lang="en-US" sz="3600" dirty="0" smtClean="0"/>
              <a:t>Step </a:t>
            </a:r>
            <a:r>
              <a:rPr lang="mr-IN" sz="3600" dirty="0" smtClean="0"/>
              <a:t>–</a:t>
            </a:r>
            <a:r>
              <a:rPr lang="en-US" sz="3600" dirty="0"/>
              <a:t> </a:t>
            </a:r>
            <a:r>
              <a:rPr lang="en-US" sz="3600" dirty="0" smtClean="0"/>
              <a:t>prior vs. fine</a:t>
            </a:r>
            <a:endParaRPr lang="en-US" sz="3600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972" y="-2147483648"/>
            <a:ext cx="2760323" cy="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20006"/>
            <a:ext cx="4322200" cy="324399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4900" y="1720003"/>
            <a:ext cx="4322200" cy="324399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8077" y="1718710"/>
            <a:ext cx="4323922" cy="3245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266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603" y="882486"/>
            <a:ext cx="3902665" cy="292911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4176" y="892318"/>
            <a:ext cx="3902665" cy="292911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601" y="3773364"/>
            <a:ext cx="3902667" cy="292911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4176" y="3783196"/>
            <a:ext cx="3902665" cy="292911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87141" y="442762"/>
            <a:ext cx="798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Sn3O3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094846" y="1491916"/>
            <a:ext cx="3730893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Energy prediction of straight path</a:t>
            </a:r>
          </a:p>
          <a:p>
            <a:r>
              <a:rPr lang="en-US" dirty="0" smtClean="0"/>
              <a:t>between the point in a search closest </a:t>
            </a:r>
          </a:p>
          <a:p>
            <a:r>
              <a:rPr lang="en-US" dirty="0" smtClean="0"/>
              <a:t>to the global minimum and the </a:t>
            </a:r>
          </a:p>
          <a:p>
            <a:r>
              <a:rPr lang="en-US" dirty="0" smtClean="0"/>
              <a:t>global minimum.</a:t>
            </a:r>
          </a:p>
          <a:p>
            <a:r>
              <a:rPr lang="en-US" dirty="0"/>
              <a:t>T</a:t>
            </a:r>
            <a:r>
              <a:rPr lang="en-US" dirty="0" smtClean="0"/>
              <a:t>his suggests (not surprisingly) that</a:t>
            </a:r>
          </a:p>
          <a:p>
            <a:r>
              <a:rPr lang="en-US" dirty="0" smtClean="0"/>
              <a:t>lowering the regularization and the</a:t>
            </a:r>
          </a:p>
          <a:p>
            <a:r>
              <a:rPr lang="en-US" dirty="0"/>
              <a:t>k</a:t>
            </a:r>
            <a:r>
              <a:rPr lang="en-US" dirty="0" smtClean="0"/>
              <a:t>ernel width improves convergence.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053613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334"/>
            <a:ext cx="10515600" cy="795079"/>
          </a:xfrm>
        </p:spPr>
        <p:txBody>
          <a:bodyPr>
            <a:normAutofit/>
          </a:bodyPr>
          <a:lstStyle/>
          <a:p>
            <a:r>
              <a:rPr lang="en-US" sz="3600" dirty="0" smtClean="0"/>
              <a:t>Step </a:t>
            </a:r>
            <a:r>
              <a:rPr lang="mr-IN" sz="3600" dirty="0" smtClean="0"/>
              <a:t>–</a:t>
            </a:r>
            <a:r>
              <a:rPr lang="en-US" sz="3600" dirty="0"/>
              <a:t> </a:t>
            </a:r>
            <a:r>
              <a:rPr lang="en-US" sz="3600" dirty="0" smtClean="0"/>
              <a:t>prior vs. </a:t>
            </a:r>
            <a:r>
              <a:rPr lang="en-US" sz="3600" dirty="0" smtClean="0"/>
              <a:t>fine </a:t>
            </a:r>
            <a:r>
              <a:rPr lang="mr-IN" sz="3600" dirty="0" smtClean="0"/>
              <a:t>–</a:t>
            </a:r>
            <a:r>
              <a:rPr lang="en-US" sz="3600" dirty="0" smtClean="0"/>
              <a:t> settings1</a:t>
            </a:r>
            <a:endParaRPr lang="en-US" sz="3600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972" y="-2147483648"/>
            <a:ext cx="2760323" cy="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272" y="1231900"/>
            <a:ext cx="5854700" cy="4394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4157" y="1231900"/>
            <a:ext cx="5854700" cy="439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680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334"/>
            <a:ext cx="10515600" cy="795079"/>
          </a:xfrm>
        </p:spPr>
        <p:txBody>
          <a:bodyPr>
            <a:normAutofit/>
          </a:bodyPr>
          <a:lstStyle/>
          <a:p>
            <a:r>
              <a:rPr lang="en-US" sz="3600" dirty="0" smtClean="0"/>
              <a:t>Step </a:t>
            </a:r>
            <a:r>
              <a:rPr lang="mr-IN" sz="3600" dirty="0" smtClean="0"/>
              <a:t>–</a:t>
            </a:r>
            <a:r>
              <a:rPr lang="en-US" sz="3600" dirty="0"/>
              <a:t> </a:t>
            </a:r>
            <a:r>
              <a:rPr lang="en-US" sz="3600" dirty="0" smtClean="0"/>
              <a:t>prior vs. </a:t>
            </a:r>
            <a:r>
              <a:rPr lang="en-US" sz="3600" dirty="0" smtClean="0"/>
              <a:t>fine </a:t>
            </a:r>
            <a:r>
              <a:rPr lang="mr-IN" sz="3600" dirty="0" smtClean="0"/>
              <a:t>–</a:t>
            </a:r>
            <a:r>
              <a:rPr lang="en-US" sz="3600" dirty="0" smtClean="0"/>
              <a:t> </a:t>
            </a:r>
            <a:r>
              <a:rPr lang="en-US" sz="3600" dirty="0"/>
              <a:t>settings1</a:t>
            </a:r>
            <a:endParaRPr lang="en-US" sz="3600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972" y="-2147483648"/>
            <a:ext cx="2760323" cy="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749" y="1199945"/>
            <a:ext cx="5854700" cy="4394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972" y="1199945"/>
            <a:ext cx="5854700" cy="439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123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334"/>
            <a:ext cx="10515600" cy="795079"/>
          </a:xfrm>
        </p:spPr>
        <p:txBody>
          <a:bodyPr>
            <a:normAutofit/>
          </a:bodyPr>
          <a:lstStyle/>
          <a:p>
            <a:r>
              <a:rPr lang="en-US" sz="3600" dirty="0" smtClean="0"/>
              <a:t>Step </a:t>
            </a:r>
            <a:r>
              <a:rPr lang="mr-IN" sz="3600" dirty="0" smtClean="0"/>
              <a:t>–</a:t>
            </a:r>
            <a:r>
              <a:rPr lang="en-US" sz="3600" dirty="0"/>
              <a:t> </a:t>
            </a:r>
            <a:r>
              <a:rPr lang="en-US" sz="3600" dirty="0" smtClean="0"/>
              <a:t>prior vs. </a:t>
            </a:r>
            <a:r>
              <a:rPr lang="en-US" sz="3600" dirty="0" smtClean="0"/>
              <a:t>fine </a:t>
            </a:r>
            <a:r>
              <a:rPr lang="mr-IN" sz="3600" dirty="0"/>
              <a:t>–</a:t>
            </a:r>
            <a:r>
              <a:rPr lang="en-US" sz="3600" dirty="0"/>
              <a:t> settings1</a:t>
            </a:r>
            <a:endParaRPr lang="en-US" sz="3600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972" y="-2147483648"/>
            <a:ext cx="2760323" cy="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272" y="1231900"/>
            <a:ext cx="5854700" cy="4394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972" y="1231900"/>
            <a:ext cx="5854700" cy="439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58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334"/>
            <a:ext cx="10515600" cy="795079"/>
          </a:xfrm>
        </p:spPr>
        <p:txBody>
          <a:bodyPr>
            <a:normAutofit/>
          </a:bodyPr>
          <a:lstStyle/>
          <a:p>
            <a:r>
              <a:rPr lang="en-US" sz="3600" dirty="0" smtClean="0"/>
              <a:t>Step </a:t>
            </a:r>
            <a:r>
              <a:rPr lang="mr-IN" sz="3600" dirty="0" smtClean="0"/>
              <a:t>–</a:t>
            </a:r>
            <a:r>
              <a:rPr lang="en-US" sz="3600" dirty="0"/>
              <a:t> </a:t>
            </a:r>
            <a:r>
              <a:rPr lang="en-US" sz="3600" dirty="0" smtClean="0"/>
              <a:t>prior vs. </a:t>
            </a:r>
            <a:r>
              <a:rPr lang="en-US" sz="3600" dirty="0" smtClean="0"/>
              <a:t>fine </a:t>
            </a:r>
            <a:r>
              <a:rPr lang="mr-IN" sz="3600" dirty="0"/>
              <a:t>–</a:t>
            </a:r>
            <a:r>
              <a:rPr lang="en-US" sz="3600" dirty="0"/>
              <a:t> </a:t>
            </a:r>
            <a:r>
              <a:rPr lang="en-US" sz="3600" dirty="0" smtClean="0"/>
              <a:t>settings2</a:t>
            </a:r>
            <a:endParaRPr lang="en-US" sz="3600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972" y="-2147483648"/>
            <a:ext cx="2760323" cy="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3800" y="1219610"/>
            <a:ext cx="5854700" cy="4394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" y="1231900"/>
            <a:ext cx="5854700" cy="439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254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334"/>
            <a:ext cx="10515600" cy="795079"/>
          </a:xfrm>
        </p:spPr>
        <p:txBody>
          <a:bodyPr>
            <a:normAutofit/>
          </a:bodyPr>
          <a:lstStyle/>
          <a:p>
            <a:r>
              <a:rPr lang="en-US" sz="3600" dirty="0" smtClean="0"/>
              <a:t>Step </a:t>
            </a:r>
            <a:r>
              <a:rPr lang="mr-IN" sz="3600" dirty="0" smtClean="0"/>
              <a:t>–</a:t>
            </a:r>
            <a:r>
              <a:rPr lang="en-US" sz="3600" dirty="0"/>
              <a:t> </a:t>
            </a:r>
            <a:r>
              <a:rPr lang="en-US" sz="3600" dirty="0" smtClean="0"/>
              <a:t>prior vs. </a:t>
            </a:r>
            <a:r>
              <a:rPr lang="en-US" sz="3600" dirty="0" smtClean="0"/>
              <a:t>fine </a:t>
            </a:r>
            <a:r>
              <a:rPr lang="mr-IN" sz="3600" dirty="0"/>
              <a:t>–</a:t>
            </a:r>
            <a:r>
              <a:rPr lang="en-US" sz="3600" dirty="0"/>
              <a:t> settings2</a:t>
            </a:r>
            <a:endParaRPr lang="en-US" sz="3600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972" y="-2147483648"/>
            <a:ext cx="2760323" cy="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272" y="1231900"/>
            <a:ext cx="5854700" cy="4394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972" y="1231900"/>
            <a:ext cx="5854700" cy="439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681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334"/>
            <a:ext cx="10515600" cy="795079"/>
          </a:xfrm>
        </p:spPr>
        <p:txBody>
          <a:bodyPr>
            <a:normAutofit/>
          </a:bodyPr>
          <a:lstStyle/>
          <a:p>
            <a:r>
              <a:rPr lang="en-US" sz="3600" dirty="0" smtClean="0"/>
              <a:t>Step </a:t>
            </a:r>
            <a:r>
              <a:rPr lang="mr-IN" sz="3600" dirty="0" smtClean="0"/>
              <a:t>–</a:t>
            </a:r>
            <a:r>
              <a:rPr lang="en-US" sz="3600" dirty="0"/>
              <a:t> </a:t>
            </a:r>
            <a:r>
              <a:rPr lang="en-US" sz="3600" dirty="0" smtClean="0"/>
              <a:t>prior vs. </a:t>
            </a:r>
            <a:r>
              <a:rPr lang="en-US" sz="3600" dirty="0" smtClean="0"/>
              <a:t>fine </a:t>
            </a:r>
            <a:r>
              <a:rPr lang="mr-IN" sz="3600" dirty="0"/>
              <a:t>–</a:t>
            </a:r>
            <a:r>
              <a:rPr lang="en-US" sz="3600" dirty="0"/>
              <a:t> settings2</a:t>
            </a:r>
            <a:endParaRPr lang="en-US" sz="3600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972" y="-2147483648"/>
            <a:ext cx="2760323" cy="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597" y="1231900"/>
            <a:ext cx="5854700" cy="4394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3297" y="1231900"/>
            <a:ext cx="5854700" cy="439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391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334"/>
            <a:ext cx="10515600" cy="795079"/>
          </a:xfrm>
        </p:spPr>
        <p:txBody>
          <a:bodyPr>
            <a:normAutofit/>
          </a:bodyPr>
          <a:lstStyle/>
          <a:p>
            <a:r>
              <a:rPr lang="en-US" sz="3600" dirty="0" smtClean="0"/>
              <a:t>Step </a:t>
            </a:r>
            <a:r>
              <a:rPr lang="mr-IN" sz="3600" dirty="0" smtClean="0"/>
              <a:t>–</a:t>
            </a:r>
            <a:r>
              <a:rPr lang="en-US" sz="3600" dirty="0"/>
              <a:t> </a:t>
            </a:r>
            <a:r>
              <a:rPr lang="en-US" sz="3600" dirty="0" smtClean="0"/>
              <a:t>single model </a:t>
            </a:r>
            <a:r>
              <a:rPr lang="mr-IN" sz="3600" dirty="0" smtClean="0"/>
              <a:t>–</a:t>
            </a:r>
            <a:r>
              <a:rPr lang="en-US" sz="3600" dirty="0" smtClean="0"/>
              <a:t> run0 </a:t>
            </a:r>
            <a:endParaRPr lang="en-US" sz="3600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972" y="-2147483648"/>
            <a:ext cx="2760323" cy="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734" y="516836"/>
            <a:ext cx="4109878" cy="308463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6033" y="516836"/>
            <a:ext cx="4109878" cy="308463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734" y="3601473"/>
            <a:ext cx="4109878" cy="308463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6033" y="3601472"/>
            <a:ext cx="4109878" cy="308463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0106" y="516835"/>
            <a:ext cx="4109877" cy="3084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732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334"/>
            <a:ext cx="10515600" cy="795079"/>
          </a:xfrm>
        </p:spPr>
        <p:txBody>
          <a:bodyPr>
            <a:normAutofit/>
          </a:bodyPr>
          <a:lstStyle/>
          <a:p>
            <a:r>
              <a:rPr lang="en-US" sz="3600" dirty="0" smtClean="0"/>
              <a:t>Step </a:t>
            </a:r>
            <a:r>
              <a:rPr lang="mr-IN" sz="3600" dirty="0" smtClean="0"/>
              <a:t>–</a:t>
            </a:r>
            <a:r>
              <a:rPr lang="en-US" sz="3600" dirty="0"/>
              <a:t> </a:t>
            </a:r>
            <a:r>
              <a:rPr lang="en-US" sz="3600" dirty="0" smtClean="0"/>
              <a:t>single model </a:t>
            </a:r>
            <a:r>
              <a:rPr lang="mr-IN" sz="3600" dirty="0" smtClean="0"/>
              <a:t>–</a:t>
            </a:r>
            <a:r>
              <a:rPr lang="en-US" sz="3600" dirty="0" smtClean="0"/>
              <a:t> run1</a:t>
            </a:r>
            <a:endParaRPr lang="en-US" sz="3600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972" y="-2147483648"/>
            <a:ext cx="2760323" cy="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2122" y="656620"/>
            <a:ext cx="4109878" cy="308463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734" y="656621"/>
            <a:ext cx="4109878" cy="308463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6811" y="656623"/>
            <a:ext cx="4109878" cy="3084637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734" y="3601471"/>
            <a:ext cx="4109878" cy="308463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6811" y="3601471"/>
            <a:ext cx="4109878" cy="3084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803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334"/>
            <a:ext cx="10515600" cy="795079"/>
          </a:xfrm>
        </p:spPr>
        <p:txBody>
          <a:bodyPr>
            <a:normAutofit/>
          </a:bodyPr>
          <a:lstStyle/>
          <a:p>
            <a:r>
              <a:rPr lang="en-US" sz="3600" dirty="0" smtClean="0"/>
              <a:t>Step </a:t>
            </a:r>
            <a:r>
              <a:rPr lang="mr-IN" sz="3600" dirty="0" smtClean="0"/>
              <a:t>–</a:t>
            </a:r>
            <a:r>
              <a:rPr lang="en-US" sz="3600" dirty="0"/>
              <a:t> </a:t>
            </a:r>
            <a:r>
              <a:rPr lang="en-US" sz="3600" dirty="0" smtClean="0"/>
              <a:t>single model </a:t>
            </a:r>
            <a:r>
              <a:rPr lang="mr-IN" sz="3600" dirty="0" smtClean="0"/>
              <a:t>–</a:t>
            </a:r>
            <a:r>
              <a:rPr lang="en-US" sz="3600" dirty="0" smtClean="0"/>
              <a:t> run2</a:t>
            </a:r>
            <a:endParaRPr lang="en-US" sz="3600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972" y="-2147483648"/>
            <a:ext cx="2760323" cy="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734" y="516836"/>
            <a:ext cx="4109878" cy="308463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6033" y="516834"/>
            <a:ext cx="4109878" cy="308463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734" y="3601472"/>
            <a:ext cx="4109878" cy="308463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6033" y="3601472"/>
            <a:ext cx="4109878" cy="308463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2122" y="516834"/>
            <a:ext cx="4109878" cy="3084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582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334"/>
            <a:ext cx="10515600" cy="795079"/>
          </a:xfrm>
        </p:spPr>
        <p:txBody>
          <a:bodyPr>
            <a:normAutofit/>
          </a:bodyPr>
          <a:lstStyle/>
          <a:p>
            <a:r>
              <a:rPr lang="en-US" sz="3600" dirty="0" smtClean="0"/>
              <a:t>Step </a:t>
            </a:r>
            <a:r>
              <a:rPr lang="mr-IN" sz="3600" dirty="0" smtClean="0"/>
              <a:t>–</a:t>
            </a:r>
            <a:r>
              <a:rPr lang="en-US" sz="3600" dirty="0"/>
              <a:t> </a:t>
            </a:r>
            <a:r>
              <a:rPr lang="en-US" sz="3600" dirty="0" smtClean="0"/>
              <a:t>single model </a:t>
            </a:r>
            <a:r>
              <a:rPr lang="mr-IN" sz="3600" dirty="0" smtClean="0"/>
              <a:t>–</a:t>
            </a:r>
            <a:r>
              <a:rPr lang="en-US" sz="3600" dirty="0" smtClean="0"/>
              <a:t> run3</a:t>
            </a:r>
            <a:endParaRPr lang="en-US" sz="3600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972" y="-2147483648"/>
            <a:ext cx="2760323" cy="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8992" y="540706"/>
            <a:ext cx="4109878" cy="308463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734" y="516831"/>
            <a:ext cx="4109878" cy="308463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6033" y="516833"/>
            <a:ext cx="4109878" cy="308463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734" y="3601471"/>
            <a:ext cx="4109878" cy="308463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6033" y="3601472"/>
            <a:ext cx="4109878" cy="3084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872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TiO</a:t>
            </a:r>
            <a:r>
              <a:rPr lang="en-US" dirty="0" smtClean="0"/>
              <a:t> -2 layer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300" y="1838292"/>
            <a:ext cx="5854700" cy="4394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52900" y="1586091"/>
            <a:ext cx="1105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dmax</a:t>
            </a:r>
            <a:r>
              <a:rPr lang="en-US" dirty="0" smtClean="0"/>
              <a:t>=0.2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155135" y="3539959"/>
            <a:ext cx="701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gauss</a:t>
            </a:r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096000" y="2156059"/>
            <a:ext cx="5720027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Some searches seem to get stuck in some low</a:t>
            </a:r>
          </a:p>
          <a:p>
            <a:r>
              <a:rPr lang="en-US" dirty="0"/>
              <a:t>e</a:t>
            </a:r>
            <a:r>
              <a:rPr lang="en-US" dirty="0" smtClean="0"/>
              <a:t>nergy configuration.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This is partly because the population is not very diverse,</a:t>
            </a:r>
            <a:br>
              <a:rPr lang="en-US" dirty="0" smtClean="0"/>
            </a:br>
            <a:r>
              <a:rPr lang="en-US" dirty="0" smtClean="0"/>
              <a:t>which results in less diverse new candidates. 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As seen in the figure, increasing kappa helps.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r>
              <a:rPr lang="en-US" dirty="0" smtClean="0"/>
              <a:t>Fixes for population: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Increase </a:t>
            </a:r>
            <a:r>
              <a:rPr lang="en-US" dirty="0" err="1" smtClean="0"/>
              <a:t>dmin</a:t>
            </a:r>
            <a:r>
              <a:rPr lang="en-US" dirty="0" smtClean="0"/>
              <a:t> criteria for entering population.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ML-relax </a:t>
            </a:r>
            <a:r>
              <a:rPr lang="en-US" dirty="0" err="1" smtClean="0"/>
              <a:t>populaton</a:t>
            </a:r>
            <a:r>
              <a:rPr lang="en-US" dirty="0" smtClean="0"/>
              <a:t> further, if structures from the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same ML-minimum is present in the population.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 smtClean="0"/>
              <a:t>Increase population size. (+ maybe pick parents with</a:t>
            </a:r>
            <a:br>
              <a:rPr lang="en-US" dirty="0" smtClean="0"/>
            </a:br>
            <a:r>
              <a:rPr lang="en-US" dirty="0" smtClean="0"/>
              <a:t>some </a:t>
            </a:r>
            <a:r>
              <a:rPr lang="en-US" dirty="0" err="1" smtClean="0"/>
              <a:t>energydependent</a:t>
            </a:r>
            <a:r>
              <a:rPr lang="en-US" dirty="0" smtClean="0"/>
              <a:t> weight)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Metropolis condition for entering population.</a:t>
            </a:r>
          </a:p>
        </p:txBody>
      </p:sp>
    </p:spTree>
    <p:extLst>
      <p:ext uri="{BB962C8B-B14F-4D97-AF65-F5344CB8AC3E}">
        <p14:creationId xmlns:p14="http://schemas.microsoft.com/office/powerpoint/2010/main" val="142411960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334"/>
            <a:ext cx="10515600" cy="795079"/>
          </a:xfrm>
        </p:spPr>
        <p:txBody>
          <a:bodyPr>
            <a:normAutofit/>
          </a:bodyPr>
          <a:lstStyle/>
          <a:p>
            <a:r>
              <a:rPr lang="en-US" sz="3600" dirty="0" smtClean="0"/>
              <a:t>Step </a:t>
            </a:r>
            <a:r>
              <a:rPr lang="mr-IN" sz="3600" dirty="0" smtClean="0"/>
              <a:t>–</a:t>
            </a:r>
            <a:r>
              <a:rPr lang="en-US" sz="3600" dirty="0"/>
              <a:t> </a:t>
            </a:r>
            <a:r>
              <a:rPr lang="en-US" sz="3600" dirty="0" smtClean="0"/>
              <a:t>single model </a:t>
            </a:r>
            <a:r>
              <a:rPr lang="mr-IN" sz="3600" dirty="0" smtClean="0"/>
              <a:t>–</a:t>
            </a:r>
            <a:r>
              <a:rPr lang="en-US" sz="3600" dirty="0" smtClean="0"/>
              <a:t> run4</a:t>
            </a:r>
            <a:endParaRPr lang="en-US" sz="3600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972" y="-2147483648"/>
            <a:ext cx="2760323" cy="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208" y="516835"/>
            <a:ext cx="4109878" cy="308463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734" y="516834"/>
            <a:ext cx="4109878" cy="308463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6033" y="516836"/>
            <a:ext cx="4109878" cy="308463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734" y="3601472"/>
            <a:ext cx="4109878" cy="308463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6033" y="3601472"/>
            <a:ext cx="4109878" cy="3084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292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334"/>
            <a:ext cx="10515600" cy="795079"/>
          </a:xfrm>
        </p:spPr>
        <p:txBody>
          <a:bodyPr>
            <a:normAutofit/>
          </a:bodyPr>
          <a:lstStyle/>
          <a:p>
            <a:r>
              <a:rPr lang="en-US" sz="3600" dirty="0" smtClean="0"/>
              <a:t>Step </a:t>
            </a:r>
            <a:r>
              <a:rPr lang="mr-IN" sz="3600" dirty="0" smtClean="0"/>
              <a:t>–</a:t>
            </a:r>
            <a:r>
              <a:rPr lang="en-US" sz="3600" dirty="0"/>
              <a:t> </a:t>
            </a:r>
            <a:r>
              <a:rPr lang="en-US" sz="3600" dirty="0" smtClean="0"/>
              <a:t>prior vs. fine</a:t>
            </a:r>
            <a:endParaRPr lang="en-US" sz="3600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972" y="-2147483648"/>
            <a:ext cx="2760323" cy="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793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435510" y="2467897"/>
            <a:ext cx="6465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Hyperparameter</a:t>
            </a:r>
            <a:r>
              <a:rPr lang="en-US" dirty="0"/>
              <a:t>-</a:t>
            </a:r>
            <a:r>
              <a:rPr lang="en-US" dirty="0" smtClean="0"/>
              <a:t>search with low energy data gives around sigma=8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435510" y="2098565"/>
            <a:ext cx="6070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Hyperparameter</a:t>
            </a:r>
            <a:r>
              <a:rPr lang="en-US" dirty="0"/>
              <a:t>-</a:t>
            </a:r>
            <a:r>
              <a:rPr lang="en-US" dirty="0" smtClean="0"/>
              <a:t>search with prior-data gives around sigma=30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9717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Currently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TiO</a:t>
            </a:r>
            <a:r>
              <a:rPr lang="en-US" dirty="0" smtClean="0"/>
              <a:t> (DFTB): Running with new rattle</a:t>
            </a:r>
          </a:p>
          <a:p>
            <a:r>
              <a:rPr lang="en-US" dirty="0" smtClean="0"/>
              <a:t>Step: running with new calculator.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033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To-do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TiO</a:t>
            </a:r>
            <a:r>
              <a:rPr lang="en-US" dirty="0" smtClean="0"/>
              <a:t> (DFTB): Run with setting that improve the diversity of the</a:t>
            </a:r>
            <a:br>
              <a:rPr lang="en-US" dirty="0" smtClean="0"/>
            </a:br>
            <a:r>
              <a:rPr lang="en-US" dirty="0" smtClean="0"/>
              <a:t>population.</a:t>
            </a:r>
          </a:p>
          <a:p>
            <a:r>
              <a:rPr lang="en-US" dirty="0" smtClean="0"/>
              <a:t>Plot step features</a:t>
            </a:r>
          </a:p>
        </p:txBody>
      </p:sp>
    </p:spTree>
    <p:extLst>
      <p:ext uri="{BB962C8B-B14F-4D97-AF65-F5344CB8AC3E}">
        <p14:creationId xmlns:p14="http://schemas.microsoft.com/office/powerpoint/2010/main" val="1484850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TiO</a:t>
            </a:r>
            <a:r>
              <a:rPr lang="en-US" dirty="0" smtClean="0"/>
              <a:t> (DFTB): search fails when </a:t>
            </a:r>
            <a:r>
              <a:rPr lang="en-US" dirty="0" err="1" smtClean="0"/>
              <a:t>reg</a:t>
            </a:r>
            <a:r>
              <a:rPr lang="en-US" dirty="0" smtClean="0"/>
              <a:t> is lowered from 10^-5 to 10^-7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8430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smtClean="0"/>
              <a:t>Traditional local optimization based structure search</a:t>
            </a:r>
            <a:br>
              <a:rPr lang="en-US" sz="2000" dirty="0" smtClean="0"/>
            </a:br>
            <a:r>
              <a:rPr lang="en-US" sz="2000" dirty="0" smtClean="0"/>
              <a:t>is equivalent to performing a search in an discrete</a:t>
            </a:r>
            <a:br>
              <a:rPr lang="en-US" sz="2000" dirty="0" smtClean="0"/>
            </a:br>
            <a:r>
              <a:rPr lang="en-US" sz="2000" dirty="0" smtClean="0"/>
              <a:t>transformed space as illustrated.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 smtClean="0"/>
              <a:t>There are two disadvantages of such an approach.</a:t>
            </a:r>
          </a:p>
          <a:p>
            <a:pPr marL="457200" indent="-457200">
              <a:buAutoNum type="arabicPeriod"/>
            </a:pPr>
            <a:r>
              <a:rPr lang="en-US" sz="2000" dirty="0" smtClean="0"/>
              <a:t>The local relaxations are computationally</a:t>
            </a:r>
            <a:br>
              <a:rPr lang="en-US" sz="2000" dirty="0" smtClean="0"/>
            </a:br>
            <a:r>
              <a:rPr lang="en-US" sz="2000" dirty="0" smtClean="0"/>
              <a:t>expensive</a:t>
            </a:r>
          </a:p>
          <a:p>
            <a:pPr marL="457200" indent="-457200">
              <a:buAutoNum type="arabicPeriod"/>
            </a:pPr>
            <a:r>
              <a:rPr lang="en-US" sz="2000" dirty="0" smtClean="0"/>
              <a:t>It is a gradient-free potential opposed to a rough</a:t>
            </a:r>
            <a:br>
              <a:rPr lang="en-US" sz="2000" dirty="0" smtClean="0"/>
            </a:br>
            <a:r>
              <a:rPr lang="en-US" sz="2000" dirty="0" smtClean="0"/>
              <a:t>ML potential as pictured.</a:t>
            </a:r>
            <a:endParaRPr lang="en-U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6150" y="1259016"/>
            <a:ext cx="3158783" cy="236908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6150" y="3717989"/>
            <a:ext cx="3158782" cy="2369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881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Local Features vs. Global features</a:t>
            </a:r>
            <a:br>
              <a:rPr lang="en-US" dirty="0" smtClean="0"/>
            </a:br>
            <a:r>
              <a:rPr lang="en-US" dirty="0" smtClean="0"/>
              <a:t>in structure search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smtClean="0"/>
              <a:t>For training a model to roughly learn the large-scale contours of the potential energy surface, global features are probably best, since they will result in a smooth surface.</a:t>
            </a:r>
          </a:p>
          <a:p>
            <a:pPr marL="0" indent="0">
              <a:buNone/>
            </a:pPr>
            <a:r>
              <a:rPr lang="en-US" sz="2000" dirty="0" smtClean="0"/>
              <a:t>On the other hand, the local approach, where learned local energy contribution are added to give the total energy, will probably contain more local minima as a result and might therefore not guide the search into the relevant region as well as possible.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906477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Adaptive prior motivation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000" dirty="0" smtClean="0"/>
              <a:t>Observations:</a:t>
            </a:r>
          </a:p>
          <a:p>
            <a:pPr marL="457200" indent="-457200">
              <a:buAutoNum type="arabicPeriod"/>
            </a:pPr>
            <a:r>
              <a:rPr lang="en-US" sz="2000" dirty="0" smtClean="0"/>
              <a:t>The the </a:t>
            </a:r>
            <a:r>
              <a:rPr lang="en-US" sz="2000" dirty="0" err="1" smtClean="0"/>
              <a:t>configurational</a:t>
            </a:r>
            <a:r>
              <a:rPr lang="en-US" sz="2000" dirty="0" smtClean="0"/>
              <a:t> space for a given system is large, especially when you take non</a:t>
            </a:r>
            <a:br>
              <a:rPr lang="en-US" sz="2000" dirty="0" smtClean="0"/>
            </a:br>
            <a:r>
              <a:rPr lang="en-US" sz="2000" dirty="0" smtClean="0"/>
              <a:t>relaxed structures into account.</a:t>
            </a:r>
          </a:p>
          <a:p>
            <a:pPr marL="457200" indent="-457200">
              <a:buAutoNum type="arabicPeriod"/>
            </a:pPr>
            <a:r>
              <a:rPr lang="en-US" sz="2000" dirty="0" smtClean="0"/>
              <a:t>The interesting structures are located in a small region in this space.</a:t>
            </a:r>
            <a:br>
              <a:rPr lang="en-US" sz="2000" dirty="0" smtClean="0"/>
            </a:br>
            <a:r>
              <a:rPr lang="en-US" sz="2000" dirty="0" smtClean="0"/>
              <a:t>- Because all energetically favorable structures will contain close to same</a:t>
            </a:r>
            <a:br>
              <a:rPr lang="en-US" sz="2000" dirty="0" smtClean="0"/>
            </a:br>
            <a:r>
              <a:rPr lang="en-US" sz="2000" dirty="0" smtClean="0"/>
              <a:t>bond distances and angles, and also about the same number of bonds, as each</a:t>
            </a:r>
            <a:br>
              <a:rPr lang="en-US" sz="2000" dirty="0" smtClean="0"/>
            </a:br>
            <a:r>
              <a:rPr lang="en-US" sz="2000" dirty="0" smtClean="0"/>
              <a:t>atom will tend toward a specific number of bonds.</a:t>
            </a:r>
            <a:br>
              <a:rPr lang="en-US" sz="2000" dirty="0" smtClean="0"/>
            </a:br>
            <a:r>
              <a:rPr lang="en-US" sz="2000" dirty="0" smtClean="0"/>
              <a:t>- This might be less true for molecules.</a:t>
            </a:r>
          </a:p>
          <a:p>
            <a:pPr marL="0" indent="0">
              <a:buNone/>
            </a:pPr>
            <a:r>
              <a:rPr lang="en-US" sz="2000" dirty="0" smtClean="0"/>
              <a:t>A smart way to search with a </a:t>
            </a:r>
            <a:r>
              <a:rPr lang="en-US" sz="2000" dirty="0" err="1" smtClean="0"/>
              <a:t>surogate</a:t>
            </a:r>
            <a:r>
              <a:rPr lang="en-US" sz="2000" dirty="0" smtClean="0"/>
              <a:t> potential is therefore to have a rough model, which should</a:t>
            </a:r>
          </a:p>
          <a:p>
            <a:pPr marL="0" indent="0">
              <a:buNone/>
            </a:pPr>
            <a:r>
              <a:rPr lang="en-US" sz="2000" dirty="0"/>
              <a:t>n</a:t>
            </a:r>
            <a:r>
              <a:rPr lang="en-US" sz="2000" dirty="0" smtClean="0"/>
              <a:t>ot concern itself with the fine details of the potential, but instead opt to effectively guide the search towards the low energy region(s). </a:t>
            </a:r>
            <a:endParaRPr lang="en-US" sz="2000" dirty="0"/>
          </a:p>
          <a:p>
            <a:pPr marL="0" indent="0">
              <a:buNone/>
            </a:pPr>
            <a:r>
              <a:rPr lang="en-US" sz="2000" dirty="0" smtClean="0"/>
              <a:t>One might then build another model on top, to be used for the finer search in the energetically</a:t>
            </a:r>
          </a:p>
          <a:p>
            <a:pPr marL="0" indent="0">
              <a:buNone/>
            </a:pPr>
            <a:r>
              <a:rPr lang="en-US" sz="2000" dirty="0" smtClean="0"/>
              <a:t>Interesting and much smaller region of space.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425536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err="1" smtClean="0"/>
              <a:t>Gauussian</a:t>
            </a:r>
            <a:r>
              <a:rPr lang="en-US" sz="2000" dirty="0" smtClean="0"/>
              <a:t> process (GP) with an “adaptive” GP prior.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00328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TiO</a:t>
            </a:r>
            <a:r>
              <a:rPr lang="en-US" dirty="0" smtClean="0"/>
              <a:t> -2 layer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300" y="1838292"/>
            <a:ext cx="5854700" cy="4394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52900" y="1586091"/>
            <a:ext cx="1105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dmax</a:t>
            </a:r>
            <a:r>
              <a:rPr lang="en-US" dirty="0" smtClean="0"/>
              <a:t>=0.2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155135" y="3539959"/>
            <a:ext cx="701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gauss</a:t>
            </a:r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096000" y="2156059"/>
            <a:ext cx="572945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Increasing kappa more does not further improve</a:t>
            </a:r>
          </a:p>
          <a:p>
            <a:r>
              <a:rPr lang="en-US" dirty="0" smtClean="0"/>
              <a:t>The success curves.</a:t>
            </a:r>
          </a:p>
          <a:p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 smtClean="0"/>
              <a:t>The problem is probably that the relevant structures are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not generated (due to non diverse population)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- Improving the mutations might also help.</a:t>
            </a:r>
          </a:p>
        </p:txBody>
      </p:sp>
    </p:spTree>
    <p:extLst>
      <p:ext uri="{BB962C8B-B14F-4D97-AF65-F5344CB8AC3E}">
        <p14:creationId xmlns:p14="http://schemas.microsoft.com/office/powerpoint/2010/main" val="7697677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TiO</a:t>
            </a:r>
            <a:r>
              <a:rPr lang="en-US" dirty="0" smtClean="0"/>
              <a:t> -2 layer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300" y="1838292"/>
            <a:ext cx="5854700" cy="4394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52900" y="1586091"/>
            <a:ext cx="1105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dmax</a:t>
            </a:r>
            <a:r>
              <a:rPr lang="en-US" dirty="0" smtClean="0"/>
              <a:t>=0.2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155135" y="3539959"/>
            <a:ext cx="701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gauss</a:t>
            </a:r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096000" y="2156059"/>
            <a:ext cx="44176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Reducing the box height probably helps a bit,</a:t>
            </a:r>
          </a:p>
          <a:p>
            <a:r>
              <a:rPr lang="en-US" dirty="0" smtClean="0"/>
              <a:t>But does not make a huge difference.</a:t>
            </a:r>
          </a:p>
        </p:txBody>
      </p:sp>
    </p:spTree>
    <p:extLst>
      <p:ext uri="{BB962C8B-B14F-4D97-AF65-F5344CB8AC3E}">
        <p14:creationId xmlns:p14="http://schemas.microsoft.com/office/powerpoint/2010/main" val="4962328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48961</TotalTime>
  <Words>1052</Words>
  <Application>Microsoft Macintosh PowerPoint</Application>
  <PresentationFormat>Widescreen</PresentationFormat>
  <Paragraphs>252</Paragraphs>
  <Slides>79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79</vt:i4>
      </vt:variant>
    </vt:vector>
  </HeadingPairs>
  <TitlesOfParts>
    <vt:vector size="85" baseType="lpstr">
      <vt:lpstr>Calibri</vt:lpstr>
      <vt:lpstr>Calibri Light</vt:lpstr>
      <vt:lpstr>Cambria Math</vt:lpstr>
      <vt:lpstr>Mangal</vt:lpstr>
      <vt:lpstr>Arial</vt:lpstr>
      <vt:lpstr>Office Theme</vt:lpstr>
      <vt:lpstr>PowerPoint Presentation</vt:lpstr>
      <vt:lpstr>PowerPoint Presentation</vt:lpstr>
      <vt:lpstr>TiO -2 layer</vt:lpstr>
      <vt:lpstr>TiO -2 layer</vt:lpstr>
      <vt:lpstr>TiO -2 layer</vt:lpstr>
      <vt:lpstr>PowerPoint Presentation</vt:lpstr>
      <vt:lpstr>TiO -2 layer</vt:lpstr>
      <vt:lpstr>TiO -2 layer</vt:lpstr>
      <vt:lpstr>TiO -2 layer</vt:lpstr>
      <vt:lpstr>TiO -2 layer</vt:lpstr>
      <vt:lpstr>TiO -2 layer</vt:lpstr>
      <vt:lpstr>TiO -2 layer</vt:lpstr>
      <vt:lpstr>Double step – mathias’ best</vt:lpstr>
      <vt:lpstr>Double step – new best</vt:lpstr>
      <vt:lpstr>Double step – kernel width</vt:lpstr>
      <vt:lpstr>Double step – kernel width</vt:lpstr>
      <vt:lpstr>Double step – 2 best as refference</vt:lpstr>
      <vt:lpstr>Double step – bias influence </vt:lpstr>
      <vt:lpstr>Double step – Changing kernel width</vt:lpstr>
      <vt:lpstr>Double step</vt:lpstr>
      <vt:lpstr>Iterative GPR test – predict overall best</vt:lpstr>
      <vt:lpstr>Iterative GPR test  – predict best in run</vt:lpstr>
      <vt:lpstr>Iterative GPR test – predict best in run</vt:lpstr>
      <vt:lpstr>Iterative GPR test – predict best in run</vt:lpstr>
      <vt:lpstr>Iterative GPR test</vt:lpstr>
      <vt:lpstr>Adaptive prior – 1d test data</vt:lpstr>
      <vt:lpstr>Adaptive prior – step data</vt:lpstr>
      <vt:lpstr>Adaptive prior – step data</vt:lpstr>
      <vt:lpstr>Adaptive prior – step data</vt:lpstr>
      <vt:lpstr>Adaptive prior – step data</vt:lpstr>
      <vt:lpstr>Step</vt:lpstr>
      <vt:lpstr>Step</vt:lpstr>
      <vt:lpstr>Step</vt:lpstr>
      <vt:lpstr>Step</vt:lpstr>
      <vt:lpstr>Step</vt:lpstr>
      <vt:lpstr>Step</vt:lpstr>
      <vt:lpstr>TiO2 – 4layer – relax with errors</vt:lpstr>
      <vt:lpstr>TiO2 – 4layer – relax with errors</vt:lpstr>
      <vt:lpstr>TiO2 – 4layer – relax with errors</vt:lpstr>
      <vt:lpstr>TiO2 – 4layer – relax with errors </vt:lpstr>
      <vt:lpstr>TiO2 – 4layer – relax without errors</vt:lpstr>
      <vt:lpstr>TiO2 – 4layer – relax without errors</vt:lpstr>
      <vt:lpstr>TiO2 – 4layer – relax without errors</vt:lpstr>
      <vt:lpstr>TiO2 – 4layer – relax without errors</vt:lpstr>
      <vt:lpstr>Step – dualGPR – changing data</vt:lpstr>
      <vt:lpstr>Step – dualGPR – changing regularization</vt:lpstr>
      <vt:lpstr>Adaptive prior – 1d test data</vt:lpstr>
      <vt:lpstr>Step – bad structures as refference</vt:lpstr>
      <vt:lpstr>Step – good structures as refference</vt:lpstr>
      <vt:lpstr>Step – settings1 – bad structures as refference</vt:lpstr>
      <vt:lpstr>Step – settings1 – bad structures as refference</vt:lpstr>
      <vt:lpstr>Step – settings1 – good structures as refference</vt:lpstr>
      <vt:lpstr>Step – settings1 – good structures as refference</vt:lpstr>
      <vt:lpstr>Step – settings2 – bad structures as refference</vt:lpstr>
      <vt:lpstr>Step – settings2 – bad structures as refference</vt:lpstr>
      <vt:lpstr>Step – settings2 – good structures as refference</vt:lpstr>
      <vt:lpstr>Step – settings2 – good structures as refference</vt:lpstr>
      <vt:lpstr>Step – prior vs. fine</vt:lpstr>
      <vt:lpstr>Step – prior vs. fine</vt:lpstr>
      <vt:lpstr>Step – prior vs. fine – settings1</vt:lpstr>
      <vt:lpstr>Step – prior vs. fine – settings1</vt:lpstr>
      <vt:lpstr>Step – prior vs. fine – settings1</vt:lpstr>
      <vt:lpstr>Step – prior vs. fine – settings2</vt:lpstr>
      <vt:lpstr>Step – prior vs. fine – settings2</vt:lpstr>
      <vt:lpstr>Step – prior vs. fine – settings2</vt:lpstr>
      <vt:lpstr>Step – single model – run0 </vt:lpstr>
      <vt:lpstr>Step – single model – run1</vt:lpstr>
      <vt:lpstr>Step – single model – run2</vt:lpstr>
      <vt:lpstr>Step – single model – run3</vt:lpstr>
      <vt:lpstr>Step – single model – run4</vt:lpstr>
      <vt:lpstr>Step – prior vs. fine</vt:lpstr>
      <vt:lpstr>PowerPoint Presentation</vt:lpstr>
      <vt:lpstr>Currently</vt:lpstr>
      <vt:lpstr>To-do</vt:lpstr>
      <vt:lpstr>Notes</vt:lpstr>
      <vt:lpstr>Notes</vt:lpstr>
      <vt:lpstr>Local Features vs. Global features in structure search</vt:lpstr>
      <vt:lpstr>Adaptive prior motivation</vt:lpstr>
      <vt:lpstr>Notes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116</cp:revision>
  <cp:lastPrinted>2018-11-15T14:51:40Z</cp:lastPrinted>
  <dcterms:created xsi:type="dcterms:W3CDTF">2018-10-01T11:16:57Z</dcterms:created>
  <dcterms:modified xsi:type="dcterms:W3CDTF">2018-11-16T15:40:50Z</dcterms:modified>
</cp:coreProperties>
</file>